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2"/>
  </p:notesMasterIdLst>
  <p:sldIdLst>
    <p:sldId id="256" r:id="rId2"/>
    <p:sldId id="275" r:id="rId3"/>
    <p:sldId id="257" r:id="rId4"/>
    <p:sldId id="260" r:id="rId5"/>
    <p:sldId id="261" r:id="rId6"/>
    <p:sldId id="262" r:id="rId7"/>
    <p:sldId id="263" r:id="rId8"/>
    <p:sldId id="276" r:id="rId9"/>
    <p:sldId id="277" r:id="rId10"/>
    <p:sldId id="278" r:id="rId11"/>
    <p:sldId id="279" r:id="rId12"/>
    <p:sldId id="280" r:id="rId13"/>
    <p:sldId id="281" r:id="rId14"/>
    <p:sldId id="266" r:id="rId15"/>
    <p:sldId id="282" r:id="rId16"/>
    <p:sldId id="283" r:id="rId17"/>
    <p:sldId id="284" r:id="rId18"/>
    <p:sldId id="285" r:id="rId19"/>
    <p:sldId id="286" r:id="rId20"/>
    <p:sldId id="269" r:id="rId21"/>
    <p:sldId id="287" r:id="rId22"/>
    <p:sldId id="288" r:id="rId23"/>
    <p:sldId id="289" r:id="rId24"/>
    <p:sldId id="290" r:id="rId25"/>
    <p:sldId id="258" r:id="rId26"/>
    <p:sldId id="270" r:id="rId27"/>
    <p:sldId id="291" r:id="rId28"/>
    <p:sldId id="274" r:id="rId29"/>
    <p:sldId id="272" r:id="rId30"/>
    <p:sldId id="273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0850C-7E5D-4877-9DB7-7AD08331445E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756C0-CEDF-42A5-A3CC-19A276DD5DA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41906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re.de/22410/vo-go.htm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schure.de/22410/eb-vo-go.htm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5B5FAE-1661-4EEE-96B0-0F356754D395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5427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58E06F-F7C6-4E67-8ECA-AB95888572D9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CCE302-03CE-42E8-A033-48C041693FD8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417511-AE34-42F1-822F-E82B334EE52C}" type="slidenum">
              <a:rPr lang="de-DE" altLang="de-DE" smtClean="0">
                <a:latin typeface="Arial Unicode MS" pitchFamily="34" charset="-128"/>
              </a:rPr>
              <a:pPr eaLnBrk="1" hangingPunct="1">
                <a:spcBef>
                  <a:spcPct val="0"/>
                </a:spcBef>
              </a:pPr>
              <a:t>16</a:t>
            </a:fld>
            <a:endParaRPr lang="de-DE" altLang="de-DE" smtClean="0">
              <a:latin typeface="Arial Unicode MS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932124" y="4561096"/>
            <a:ext cx="988180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de-DE">
                <a:solidFill>
                  <a:srgbClr val="FF0000"/>
                </a:solidFill>
                <a:latin typeface="Arial Unicode MS" pitchFamily="34" charset="-128"/>
                <a:hlinkClick r:id="rId3"/>
              </a:rPr>
              <a:t>VO-GO § 9</a:t>
            </a:r>
            <a:r>
              <a:rPr lang="de-DE" altLang="de-DE">
                <a:solidFill>
                  <a:srgbClr val="FF0000"/>
                </a:solidFill>
                <a:latin typeface="Arial Unicode MS" pitchFamily="34" charset="-128"/>
              </a:rPr>
              <a:t> </a:t>
            </a:r>
          </a:p>
        </p:txBody>
      </p:sp>
      <p:sp>
        <p:nvSpPr>
          <p:cNvPr id="47109" name="Rectangle 7"/>
          <p:cNvSpPr>
            <a:spLocks noChangeArrowheads="1"/>
          </p:cNvSpPr>
          <p:nvPr/>
        </p:nvSpPr>
        <p:spPr bwMode="auto">
          <a:xfrm>
            <a:off x="2008392" y="4561096"/>
            <a:ext cx="1444632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u="sng">
                <a:latin typeface="Times New Roman" pitchFamily="18" charset="0"/>
                <a:hlinkClick r:id="rId4"/>
              </a:rPr>
              <a:t>EB-VO-GO zu § 9</a:t>
            </a:r>
            <a:endParaRPr lang="de-DE" altLang="de-DE">
              <a:latin typeface="Times New Roman" pitchFamily="18" charset="0"/>
            </a:endParaRP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3"/>
          </p:nvPr>
        </p:nvSpPr>
        <p:spPr bwMode="auto">
          <a:xfrm>
            <a:off x="1124315" y="5138656"/>
            <a:ext cx="5133090" cy="183815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/>
            <a:r>
              <a:rPr lang="de-DE" altLang="de-DE" sz="1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Ausgleichsfach kann nur ein Fach sein, für das in der </a:t>
            </a:r>
            <a:r>
              <a:rPr lang="de-DE" altLang="de-DE" sz="1000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Anlage 1</a:t>
            </a:r>
            <a:r>
              <a:rPr lang="de-DE" altLang="de-DE" sz="1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höchstens eine Wochenstunde weniger vorgeschrieben ist als für das Fach, in dem die Leistungen ausgeglichen werden sollen.</a:t>
            </a:r>
          </a:p>
          <a:p>
            <a:pPr marL="228600" indent="-228600" eaLnBrk="1" hangingPunct="1"/>
            <a:r>
              <a:rPr lang="de-DE" altLang="de-DE" sz="1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Leistungen in den Fächern Deutsch und Mathematik sowie der fortgeführten und der weiteren Fremdsprache können nur untereinander ausgeglichen werden.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07EAD8-D947-4AEE-AC91-29166E8169F5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91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BE7187-2111-474F-9499-103CFD4222EE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D4DDDD-356E-41BB-8191-97A451366042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F6F32A-FAA0-4787-B1E2-4D59CE0BDD16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522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7EF744-5688-4A9B-BCC8-292A14DB15F7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16ED57-7F53-4A00-9B21-3F4194FC9E8B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de-DE" alt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919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3107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3554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585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1457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207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3847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1081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5937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3110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4076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035BE-6F2A-4CD9-AA35-7F1656A686B8}" type="datetimeFigureOut">
              <a:rPr lang="de-DE" smtClean="0"/>
              <a:pPr/>
              <a:t>09.01.2018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784E6-E868-429A-8C14-28A8FAC3F7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9462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-Arbeitsblatt1.xls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bg-ahlhorn.eu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Chancen, Möglichkeiten und Herausforderungen am Ende des Jahrgangs 10</a:t>
            </a:r>
            <a:endParaRPr lang="de-DE" b="1" dirty="0"/>
          </a:p>
        </p:txBody>
      </p:sp>
      <p:pic>
        <p:nvPicPr>
          <p:cNvPr id="1026" name="Picture 2" descr="https://christopherbpearman.files.wordpress.com/2012/09/crossroa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912"/>
            <a:ext cx="60198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2198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Der Jahrgang 11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Einführungsphase – „Scharnier“ zwischen Mittelstufe und Qualifikationsphase </a:t>
            </a:r>
          </a:p>
          <a:p>
            <a:pPr marL="457200" lvl="1" indent="0">
              <a:buFontTx/>
              <a:buNone/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Unterricht im Klassenverband (Teiler 26)</a:t>
            </a:r>
          </a:p>
          <a:p>
            <a:pPr marL="0" indent="0">
              <a:buFontTx/>
              <a:buNone/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Im Regelfall 30 Wochenstunden, mehr durch zusätzliche Fremdsprache oder Sporttheorie oder Förderung</a:t>
            </a:r>
          </a:p>
          <a:p>
            <a:pPr marL="0" indent="0">
              <a:buNone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877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Ziele der E-Phase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 smtClean="0"/>
              <a:t>Absicherung/Konsolidierung des Gelernten </a:t>
            </a:r>
          </a:p>
          <a:p>
            <a:pPr marL="0" indent="0">
              <a:buFontTx/>
              <a:buNone/>
              <a:defRPr/>
            </a:pPr>
            <a:endParaRPr lang="de-DE" sz="2000" dirty="0" smtClean="0"/>
          </a:p>
          <a:p>
            <a:pPr>
              <a:defRPr/>
            </a:pPr>
            <a:r>
              <a:rPr lang="de-DE" sz="2800" dirty="0" smtClean="0"/>
              <a:t>weiteres Heranführen an die Arbeitsweisen der Oberstufe; Selbstständigkeit, Verantwortung, usw.</a:t>
            </a:r>
          </a:p>
          <a:p>
            <a:pPr marL="0" indent="0">
              <a:buFontTx/>
              <a:buNone/>
              <a:defRPr/>
            </a:pPr>
            <a:endParaRPr lang="de-DE" sz="2000" dirty="0" smtClean="0"/>
          </a:p>
          <a:p>
            <a:pPr>
              <a:defRPr/>
            </a:pPr>
            <a:r>
              <a:rPr lang="de-DE" sz="2800" dirty="0" smtClean="0"/>
              <a:t>Herausbildung / „Verfestigung“ von Interessen und möglichen Schwerpunkten</a:t>
            </a:r>
          </a:p>
          <a:p>
            <a:pPr marL="0" indent="0">
              <a:buFontTx/>
              <a:buNone/>
              <a:defRPr/>
            </a:pPr>
            <a:endParaRPr lang="de-DE" sz="2000" dirty="0" smtClean="0"/>
          </a:p>
          <a:p>
            <a:pPr>
              <a:defRPr/>
            </a:pPr>
            <a:r>
              <a:rPr lang="de-DE" sz="2800" dirty="0" smtClean="0"/>
              <a:t>Berufsorientierung </a:t>
            </a:r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6720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Stundentafel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71675"/>
            <a:ext cx="4038600" cy="477043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de-DE" sz="2600" dirty="0" smtClean="0"/>
              <a:t>Deutsch, 3</a:t>
            </a:r>
          </a:p>
          <a:p>
            <a:pPr>
              <a:defRPr/>
            </a:pPr>
            <a:r>
              <a:rPr lang="de-DE" sz="2600" dirty="0" err="1" smtClean="0"/>
              <a:t>Fortgef</a:t>
            </a:r>
            <a:r>
              <a:rPr lang="de-DE" sz="2600" dirty="0" smtClean="0"/>
              <a:t>.</a:t>
            </a:r>
            <a:r>
              <a:rPr lang="de-DE" sz="2600" dirty="0"/>
              <a:t> FS, 3 </a:t>
            </a:r>
            <a:r>
              <a:rPr lang="de-DE" sz="2000" dirty="0"/>
              <a:t>(Englisch)</a:t>
            </a:r>
          </a:p>
          <a:p>
            <a:pPr>
              <a:defRPr/>
            </a:pPr>
            <a:r>
              <a:rPr lang="de-DE" sz="2600" dirty="0" smtClean="0"/>
              <a:t>Mathematik</a:t>
            </a:r>
          </a:p>
          <a:p>
            <a:pPr marL="0" indent="0">
              <a:buFontTx/>
              <a:buNone/>
              <a:defRPr/>
            </a:pPr>
            <a:endParaRPr lang="de-DE" sz="1000" dirty="0"/>
          </a:p>
          <a:p>
            <a:pPr>
              <a:defRPr/>
            </a:pPr>
            <a:r>
              <a:rPr lang="de-DE" sz="2600" dirty="0" smtClean="0"/>
              <a:t>weitere FS, 3 </a:t>
            </a:r>
            <a:r>
              <a:rPr lang="de-DE" sz="2000" dirty="0" smtClean="0"/>
              <a:t>(Franz./Lat., ggf. Span. Neu, 4 )</a:t>
            </a:r>
          </a:p>
          <a:p>
            <a:pPr>
              <a:defRPr/>
            </a:pPr>
            <a:r>
              <a:rPr lang="de-DE" sz="2600" dirty="0" smtClean="0"/>
              <a:t>Geschichte, 2</a:t>
            </a:r>
          </a:p>
          <a:p>
            <a:pPr>
              <a:defRPr/>
            </a:pPr>
            <a:r>
              <a:rPr lang="de-DE" sz="2600" dirty="0" smtClean="0"/>
              <a:t>Erdkunde, 1</a:t>
            </a:r>
          </a:p>
          <a:p>
            <a:pPr>
              <a:defRPr/>
            </a:pPr>
            <a:r>
              <a:rPr lang="de-DE" sz="2600" dirty="0"/>
              <a:t>Politik-Wirtschaft, 3</a:t>
            </a:r>
          </a:p>
          <a:p>
            <a:pPr>
              <a:defRPr/>
            </a:pPr>
            <a:r>
              <a:rPr lang="de-DE" sz="2600" dirty="0" smtClean="0"/>
              <a:t>Religion/</a:t>
            </a:r>
            <a:r>
              <a:rPr lang="de-DE" sz="2600" dirty="0" err="1" smtClean="0"/>
              <a:t>WeNo</a:t>
            </a:r>
            <a:r>
              <a:rPr lang="de-DE" sz="2600" dirty="0"/>
              <a:t>, </a:t>
            </a:r>
            <a:r>
              <a:rPr lang="de-DE" sz="2600" dirty="0" smtClean="0"/>
              <a:t>2</a:t>
            </a:r>
          </a:p>
          <a:p>
            <a:pPr>
              <a:defRPr/>
            </a:pPr>
            <a:r>
              <a:rPr lang="de-DE" sz="2600" dirty="0" smtClean="0"/>
              <a:t>Kunst/Musik, 2</a:t>
            </a:r>
          </a:p>
          <a:p>
            <a:pPr marL="0" indent="0">
              <a:buFontTx/>
              <a:buNone/>
              <a:defRPr/>
            </a:pPr>
            <a:endParaRPr lang="de-DE" dirty="0" smtClean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xfrm>
            <a:off x="4648200" y="1971675"/>
            <a:ext cx="4038600" cy="469741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de-DE" sz="2600" dirty="0" smtClean="0"/>
              <a:t>Biologie, 2</a:t>
            </a:r>
          </a:p>
          <a:p>
            <a:pPr>
              <a:defRPr/>
            </a:pPr>
            <a:r>
              <a:rPr lang="de-DE" sz="2600" dirty="0" smtClean="0"/>
              <a:t>Chemie, 2</a:t>
            </a:r>
          </a:p>
          <a:p>
            <a:pPr>
              <a:defRPr/>
            </a:pPr>
            <a:r>
              <a:rPr lang="de-DE" sz="2600" dirty="0" smtClean="0"/>
              <a:t>Physik, 2</a:t>
            </a:r>
          </a:p>
          <a:p>
            <a:pPr marL="0" indent="0">
              <a:buFontTx/>
              <a:buNone/>
              <a:defRPr/>
            </a:pPr>
            <a:endParaRPr lang="de-DE" sz="2600" dirty="0"/>
          </a:p>
          <a:p>
            <a:pPr>
              <a:defRPr/>
            </a:pPr>
            <a:r>
              <a:rPr lang="de-DE" sz="2600" dirty="0" smtClean="0"/>
              <a:t>Sport, 2 </a:t>
            </a:r>
          </a:p>
          <a:p>
            <a:pPr marL="0" indent="0">
              <a:buFontTx/>
              <a:buNone/>
              <a:defRPr/>
            </a:pPr>
            <a:r>
              <a:rPr lang="de-DE" sz="2600" dirty="0" smtClean="0"/>
              <a:t>____</a:t>
            </a:r>
          </a:p>
          <a:p>
            <a:pPr>
              <a:defRPr/>
            </a:pPr>
            <a:r>
              <a:rPr lang="de-DE" sz="2600" dirty="0" smtClean="0"/>
              <a:t>neu </a:t>
            </a:r>
            <a:r>
              <a:rPr lang="de-DE" sz="2600" dirty="0" err="1" smtClean="0"/>
              <a:t>beg</a:t>
            </a:r>
            <a:r>
              <a:rPr lang="de-DE" sz="2600" dirty="0" smtClean="0"/>
              <a:t>. FS, 4 </a:t>
            </a:r>
            <a:r>
              <a:rPr lang="de-DE" sz="2000" dirty="0" smtClean="0"/>
              <a:t>(Span)</a:t>
            </a:r>
          </a:p>
          <a:p>
            <a:pPr>
              <a:defRPr/>
            </a:pPr>
            <a:r>
              <a:rPr lang="de-DE" sz="2600" dirty="0" smtClean="0"/>
              <a:t>Sporttheorie, 1 </a:t>
            </a:r>
            <a:r>
              <a:rPr lang="de-DE" sz="2000" dirty="0" smtClean="0"/>
              <a:t>(2 St./1.Hj.)  </a:t>
            </a:r>
          </a:p>
          <a:p>
            <a:pPr>
              <a:defRPr/>
            </a:pPr>
            <a:r>
              <a:rPr lang="de-DE" sz="2600" dirty="0" smtClean="0"/>
              <a:t>Förderunterricht</a:t>
            </a:r>
            <a:endParaRPr lang="de-DE" sz="2600" dirty="0"/>
          </a:p>
          <a:p>
            <a:pPr marL="0" indent="0">
              <a:buFontTx/>
              <a:buNone/>
              <a:defRPr/>
            </a:pPr>
            <a:endParaRPr lang="de-DE" dirty="0" smtClean="0"/>
          </a:p>
        </p:txBody>
      </p:sp>
      <p:sp>
        <p:nvSpPr>
          <p:cNvPr id="20485" name="Textfeld 5"/>
          <p:cNvSpPr txBox="1">
            <a:spLocks noChangeArrowheads="1"/>
          </p:cNvSpPr>
          <p:nvPr/>
        </p:nvSpPr>
        <p:spPr bwMode="auto">
          <a:xfrm>
            <a:off x="468313" y="1557338"/>
            <a:ext cx="82804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2100"/>
              <a:t>30 Pflichtstunden; allgemeinbildende, breit aufgestellte Fächerauswahl</a:t>
            </a:r>
          </a:p>
        </p:txBody>
      </p:sp>
    </p:spTree>
    <p:extLst>
      <p:ext uri="{BB962C8B-B14F-4D97-AF65-F5344CB8AC3E}">
        <p14:creationId xmlns:p14="http://schemas.microsoft.com/office/powerpoint/2010/main" xmlns="" val="22290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Leistungsbewertung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</a:t>
            </a:r>
            <a:r>
              <a:rPr lang="de-DE" dirty="0" smtClean="0"/>
              <a:t>chriftliche Leistungen:</a:t>
            </a:r>
          </a:p>
          <a:p>
            <a:pPr lvl="1">
              <a:defRPr/>
            </a:pPr>
            <a:r>
              <a:rPr lang="de-DE" sz="1800" dirty="0" smtClean="0"/>
              <a:t>Leistungen in den Klausuren</a:t>
            </a:r>
          </a:p>
          <a:p>
            <a:pPr marL="457200" lvl="1" indent="0">
              <a:buFontTx/>
              <a:buNone/>
              <a:defRPr/>
            </a:pPr>
            <a:endParaRPr lang="de-DE" sz="1800" dirty="0" smtClean="0"/>
          </a:p>
          <a:p>
            <a:pPr>
              <a:defRPr/>
            </a:pPr>
            <a:r>
              <a:rPr lang="de-DE" dirty="0" smtClean="0"/>
              <a:t>„mündliche“ Leistungen:</a:t>
            </a:r>
          </a:p>
          <a:p>
            <a:pPr lvl="1">
              <a:defRPr/>
            </a:pPr>
            <a:r>
              <a:rPr lang="de-DE" sz="1800" dirty="0" smtClean="0"/>
              <a:t>mündliche Beiträge </a:t>
            </a:r>
          </a:p>
          <a:p>
            <a:pPr lvl="1">
              <a:defRPr/>
            </a:pPr>
            <a:r>
              <a:rPr lang="de-DE" sz="1800" dirty="0" smtClean="0"/>
              <a:t>Schriftliche Beiträge wie Hausaufgaben, Tests, Protokolle, u.a.</a:t>
            </a:r>
          </a:p>
          <a:p>
            <a:pPr lvl="1">
              <a:defRPr/>
            </a:pPr>
            <a:r>
              <a:rPr lang="de-DE" sz="1800" dirty="0" smtClean="0"/>
              <a:t>Experimentelle und praktische Leistungen </a:t>
            </a:r>
          </a:p>
          <a:p>
            <a:pPr>
              <a:defRPr/>
            </a:pPr>
            <a:endParaRPr lang="de-DE" dirty="0" smtClean="0"/>
          </a:p>
          <a:p>
            <a:pPr lvl="1">
              <a:defRPr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Umsetzung der Noten in Punkte</a:t>
            </a:r>
          </a:p>
          <a:p>
            <a:pPr lvl="1">
              <a:defRPr/>
            </a:pPr>
            <a:r>
              <a:rPr lang="de-DE" sz="1800" dirty="0"/>
              <a:t>15-13: sehr gut</a:t>
            </a:r>
          </a:p>
          <a:p>
            <a:pPr lvl="1">
              <a:defRPr/>
            </a:pPr>
            <a:r>
              <a:rPr lang="de-DE" sz="1800" dirty="0"/>
              <a:t>12-10: gut</a:t>
            </a:r>
          </a:p>
          <a:p>
            <a:pPr lvl="1">
              <a:defRPr/>
            </a:pPr>
            <a:r>
              <a:rPr lang="de-DE" sz="1800" dirty="0"/>
              <a:t>09-07: befriedigend</a:t>
            </a:r>
          </a:p>
          <a:p>
            <a:pPr lvl="1">
              <a:defRPr/>
            </a:pPr>
            <a:r>
              <a:rPr lang="de-DE" sz="1800" dirty="0"/>
              <a:t>06-04: ausreichend</a:t>
            </a:r>
          </a:p>
          <a:p>
            <a:pPr lvl="1">
              <a:defRPr/>
            </a:pPr>
            <a:r>
              <a:rPr lang="de-DE" sz="1800" dirty="0"/>
              <a:t>03-01: mangelhaft</a:t>
            </a:r>
          </a:p>
          <a:p>
            <a:pPr lvl="1">
              <a:defRPr/>
            </a:pPr>
            <a:r>
              <a:rPr lang="de-DE" sz="1800" dirty="0"/>
              <a:t>00: ungenügend</a:t>
            </a:r>
          </a:p>
          <a:p>
            <a:pPr>
              <a:defRPr/>
            </a:pPr>
            <a:r>
              <a:rPr lang="de-DE" dirty="0" smtClean="0"/>
              <a:t>04 Punkte </a:t>
            </a:r>
            <a:r>
              <a:rPr lang="de-DE" sz="2100" dirty="0" smtClean="0"/>
              <a:t>und schlechter sind auszugleichen (E-Phase) bzw. gelten als Unterkurs (Q-Phase)</a:t>
            </a:r>
          </a:p>
          <a:p>
            <a:pPr marL="457200" lvl="1" indent="0">
              <a:buFontTx/>
              <a:buNone/>
              <a:defRPr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1227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Sprachauflagen am 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de-DE" dirty="0" smtClean="0"/>
              <a:t>Nachweis zweier Fremdsprachen für das Abitur. Dies gilt sowohl für allgemein bildende als auch das berufliche Gymnasium.</a:t>
            </a:r>
          </a:p>
          <a:p>
            <a:pPr algn="just">
              <a:buNone/>
            </a:pPr>
            <a:endParaRPr lang="de-DE" dirty="0" smtClean="0"/>
          </a:p>
          <a:p>
            <a:pPr algn="just">
              <a:buNone/>
            </a:pPr>
            <a:r>
              <a:rPr lang="de-DE" dirty="0" smtClean="0"/>
              <a:t>Schülerinnen und Schüler, die bereits an der Real- /Oberschule durchgehend von der 6. – 10. Klasse eine zweite Fremdsprache belegt haben, können, müssen sie aber nicht weiter belegen</a:t>
            </a:r>
          </a:p>
          <a:p>
            <a:pPr algn="just">
              <a:buNone/>
            </a:pPr>
            <a:endParaRPr lang="de-DE" dirty="0" smtClean="0"/>
          </a:p>
          <a:p>
            <a:pPr algn="just">
              <a:buNone/>
            </a:pPr>
            <a:r>
              <a:rPr lang="de-DE" dirty="0" smtClean="0"/>
              <a:t>Schülerinnen und Schüler, die an der Real-/Oberschule keine zweite Fremdsprache durchgehend von der 6. – 10. Klasse belegt haben, </a:t>
            </a:r>
          </a:p>
          <a:p>
            <a:pPr algn="just">
              <a:buNone/>
            </a:pPr>
            <a:r>
              <a:rPr lang="de-DE" dirty="0" smtClean="0"/>
              <a:t>	müssen eine 2. Fremdsprache durchgängig von der 10. – 12. Klasse belegen, um die Sprachauflagen für das Abitur zu erfüllen</a:t>
            </a:r>
          </a:p>
          <a:p>
            <a:pPr algn="just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45871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Berufsorientierung am DBG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600" smtClean="0"/>
              <a:t>Zusätzliche Unterrichtsstunde zur Berufs- und Studienorientierung im Rahmen von Politik-Wirtschaft </a:t>
            </a:r>
          </a:p>
          <a:p>
            <a:r>
              <a:rPr lang="de-DE" altLang="de-DE" sz="2600" smtClean="0"/>
              <a:t>Betriebspraktikum im Jahrgang 11</a:t>
            </a:r>
          </a:p>
          <a:p>
            <a:r>
              <a:rPr lang="de-DE" altLang="de-DE" sz="2600" smtClean="0"/>
              <a:t>Zusammenarbeit mit der Agentur für Arbeit (individuelle Beratung, Vorträge, usw.)</a:t>
            </a:r>
          </a:p>
          <a:p>
            <a:r>
              <a:rPr lang="de-DE" altLang="de-DE" sz="2600" smtClean="0"/>
              <a:t>Vocatium-Messe</a:t>
            </a:r>
          </a:p>
          <a:p>
            <a:r>
              <a:rPr lang="de-DE" altLang="de-DE" sz="2600" smtClean="0"/>
              <a:t>Hochschulinformationstag</a:t>
            </a:r>
          </a:p>
          <a:p>
            <a:r>
              <a:rPr lang="de-DE" altLang="de-DE" sz="2600" smtClean="0"/>
              <a:t>Betriebsbesichtigungen und weitere Veranstaltungen </a:t>
            </a:r>
          </a:p>
        </p:txBody>
      </p:sp>
    </p:spTree>
    <p:extLst>
      <p:ext uri="{BB962C8B-B14F-4D97-AF65-F5344CB8AC3E}">
        <p14:creationId xmlns:p14="http://schemas.microsoft.com/office/powerpoint/2010/main" xmlns="" val="155941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483350" y="1595438"/>
            <a:ext cx="1827213" cy="2549525"/>
            <a:chOff x="4084" y="1005"/>
            <a:chExt cx="1151" cy="1606"/>
          </a:xfrm>
        </p:grpSpPr>
        <p:cxnSp>
          <p:nvCxnSpPr>
            <p:cNvPr id="24609" name="AutoShape 33"/>
            <p:cNvCxnSpPr>
              <a:cxnSpLocks noChangeShapeType="1"/>
              <a:stCxn id="9222" idx="2"/>
              <a:endCxn id="24610" idx="0"/>
            </p:cNvCxnSpPr>
            <p:nvPr/>
          </p:nvCxnSpPr>
          <p:spPr bwMode="auto">
            <a:xfrm>
              <a:off x="4658" y="1005"/>
              <a:ext cx="1" cy="46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4610" name="Text Box 28"/>
            <p:cNvSpPr txBox="1">
              <a:spLocks noChangeArrowheads="1"/>
            </p:cNvSpPr>
            <p:nvPr/>
          </p:nvSpPr>
          <p:spPr bwMode="auto">
            <a:xfrm>
              <a:off x="4084" y="1466"/>
              <a:ext cx="1151" cy="1145"/>
            </a:xfrm>
            <a:prstGeom prst="rect">
              <a:avLst/>
            </a:prstGeom>
            <a:solidFill>
              <a:srgbClr val="FFCDCD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400">
                <a:latin typeface="Arial Unicode MS" pitchFamily="34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400">
                <a:latin typeface="Arial Unicode MS" pitchFamily="34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>
                  <a:latin typeface="Arial Unicode MS" pitchFamily="34" charset="-128"/>
                </a:rPr>
                <a:t>1 Ausgleichsfach mit mindestens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>
                  <a:latin typeface="Arial Unicode MS" pitchFamily="34" charset="-128"/>
                </a:rPr>
                <a:t>10 Punkten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 u="sng">
                  <a:latin typeface="Arial Unicode MS" pitchFamily="34" charset="-128"/>
                </a:rPr>
                <a:t>oder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>
                  <a:latin typeface="Arial Unicode MS" pitchFamily="34" charset="-128"/>
                </a:rPr>
                <a:t>2 Ausgleichsfächer mit 8 oder 9 Punkten</a:t>
              </a:r>
            </a:p>
          </p:txBody>
        </p:sp>
      </p:grpSp>
      <p:cxnSp>
        <p:nvCxnSpPr>
          <p:cNvPr id="9241" name="AutoShape 25"/>
          <p:cNvCxnSpPr>
            <a:cxnSpLocks noChangeShapeType="1"/>
            <a:stCxn id="9220" idx="2"/>
            <a:endCxn id="24605" idx="0"/>
          </p:cNvCxnSpPr>
          <p:nvPr/>
        </p:nvCxnSpPr>
        <p:spPr bwMode="auto">
          <a:xfrm rot="5400000">
            <a:off x="1085057" y="3183731"/>
            <a:ext cx="4100512" cy="949325"/>
          </a:xfrm>
          <a:prstGeom prst="bentConnector3">
            <a:avLst>
              <a:gd name="adj1" fmla="val 5009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4584700" y="1584325"/>
            <a:ext cx="1827213" cy="2136775"/>
            <a:chOff x="2888" y="998"/>
            <a:chExt cx="1151" cy="1346"/>
          </a:xfrm>
        </p:grpSpPr>
        <p:cxnSp>
          <p:nvCxnSpPr>
            <p:cNvPr id="24607" name="AutoShape 32"/>
            <p:cNvCxnSpPr>
              <a:cxnSpLocks noChangeShapeType="1"/>
              <a:stCxn id="9221" idx="2"/>
              <a:endCxn id="24608" idx="0"/>
            </p:cNvCxnSpPr>
            <p:nvPr/>
          </p:nvCxnSpPr>
          <p:spPr bwMode="auto">
            <a:xfrm>
              <a:off x="3463" y="998"/>
              <a:ext cx="1" cy="47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4608" name="Text Box 27"/>
            <p:cNvSpPr txBox="1">
              <a:spLocks noChangeArrowheads="1"/>
            </p:cNvSpPr>
            <p:nvPr/>
          </p:nvSpPr>
          <p:spPr bwMode="auto">
            <a:xfrm>
              <a:off x="2888" y="1470"/>
              <a:ext cx="1151" cy="874"/>
            </a:xfrm>
            <a:prstGeom prst="rect">
              <a:avLst/>
            </a:prstGeom>
            <a:solidFill>
              <a:srgbClr val="FFE5E5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400" b="0">
                <a:latin typeface="Arial Unicode MS" pitchFamily="34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400" b="0">
                <a:latin typeface="Arial Unicode MS" pitchFamily="34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>
                  <a:latin typeface="Arial Unicode MS" pitchFamily="34" charset="-128"/>
                </a:rPr>
                <a:t>2 Ausgleichsfächer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0">
                  <a:latin typeface="Arial Unicode MS" pitchFamily="34" charset="-128"/>
                  <a:sym typeface="Wingdings" pitchFamily="2" charset="2"/>
                </a:rPr>
                <a:t>  </a:t>
              </a:r>
              <a:r>
                <a:rPr lang="de-DE" altLang="de-DE" sz="1400" b="0">
                  <a:latin typeface="Arial Unicode MS" pitchFamily="34" charset="-128"/>
                </a:rPr>
                <a:t>mindestens jeweils Durchschnitt  5 Punkte</a:t>
              </a:r>
            </a:p>
          </p:txBody>
        </p:sp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697163" y="754063"/>
            <a:ext cx="1825625" cy="844550"/>
          </a:xfrm>
          <a:prstGeom prst="rect">
            <a:avLst/>
          </a:prstGeom>
          <a:solidFill>
            <a:srgbClr val="D6F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in einem Fach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1, 2, 3 oder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Punkte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83113" y="750888"/>
            <a:ext cx="1828800" cy="833437"/>
          </a:xfrm>
          <a:prstGeom prst="rect">
            <a:avLst/>
          </a:prstGeom>
          <a:solidFill>
            <a:srgbClr val="FFE5E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in zwei 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1, 2, 3 oder 4 Punkte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481763" y="750888"/>
            <a:ext cx="1825625" cy="844550"/>
          </a:xfrm>
          <a:prstGeom prst="rect">
            <a:avLst/>
          </a:prstGeom>
          <a:solidFill>
            <a:srgbClr val="FFCDC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in einem Fach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0 Punkte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0">
              <a:latin typeface="Arial Unicode MS" pitchFamily="34" charset="-128"/>
            </a:endParaRPr>
          </a:p>
        </p:txBody>
      </p:sp>
      <p:sp>
        <p:nvSpPr>
          <p:cNvPr id="24584" name="Rectangle 2"/>
          <p:cNvSpPr>
            <a:spLocks noChangeArrowheads="1"/>
          </p:cNvSpPr>
          <p:nvPr/>
        </p:nvSpPr>
        <p:spPr bwMode="auto">
          <a:xfrm>
            <a:off x="728663" y="255588"/>
            <a:ext cx="790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 Unicode MS" pitchFamily="34" charset="-128"/>
              </a:rPr>
              <a:t>Versetzung in die Qualifikationsphase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06450" y="752475"/>
            <a:ext cx="1827213" cy="1571625"/>
          </a:xfrm>
          <a:prstGeom prst="rect">
            <a:avLst/>
          </a:prstGeom>
          <a:solidFill>
            <a:srgbClr val="D6F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in allen (Wahl-) Pflichtfächern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mindestens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5 Punkte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0">
              <a:latin typeface="Arial Unicode MS" pitchFamily="34" charset="-128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693988" y="1738313"/>
            <a:ext cx="5583237" cy="341312"/>
          </a:xfrm>
          <a:prstGeom prst="rect">
            <a:avLst/>
          </a:prstGeom>
          <a:solidFill>
            <a:srgbClr val="D6F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 in allen anderen Fächern mindestens 5 Punkte</a:t>
            </a:r>
          </a:p>
        </p:txBody>
      </p:sp>
      <p:cxnSp>
        <p:nvCxnSpPr>
          <p:cNvPr id="24587" name="AutoShape 9"/>
          <p:cNvCxnSpPr>
            <a:cxnSpLocks noChangeShapeType="1"/>
            <a:stCxn id="9219" idx="2"/>
          </p:cNvCxnSpPr>
          <p:nvPr/>
        </p:nvCxnSpPr>
        <p:spPr bwMode="auto">
          <a:xfrm flipH="1">
            <a:off x="1701800" y="2079625"/>
            <a:ext cx="19050" cy="1806575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812800" y="2327275"/>
            <a:ext cx="3695700" cy="4060825"/>
            <a:chOff x="512" y="1466"/>
            <a:chExt cx="2328" cy="2558"/>
          </a:xfrm>
        </p:grpSpPr>
        <p:grpSp>
          <p:nvGrpSpPr>
            <p:cNvPr id="24603" name="Group 17"/>
            <p:cNvGrpSpPr>
              <a:grpSpLocks/>
            </p:cNvGrpSpPr>
            <p:nvPr/>
          </p:nvGrpSpPr>
          <p:grpSpPr bwMode="auto">
            <a:xfrm>
              <a:off x="512" y="3608"/>
              <a:ext cx="2328" cy="416"/>
              <a:chOff x="784" y="1992"/>
              <a:chExt cx="1704" cy="416"/>
            </a:xfrm>
          </p:grpSpPr>
          <p:sp>
            <p:nvSpPr>
              <p:cNvPr id="24605" name="AutoShape 18"/>
              <p:cNvSpPr>
                <a:spLocks noChangeArrowheads="1"/>
              </p:cNvSpPr>
              <p:nvPr/>
            </p:nvSpPr>
            <p:spPr bwMode="auto">
              <a:xfrm>
                <a:off x="784" y="1992"/>
                <a:ext cx="1704" cy="416"/>
              </a:xfrm>
              <a:prstGeom prst="flowChartAlternateProcess">
                <a:avLst/>
              </a:prstGeom>
              <a:solidFill>
                <a:srgbClr val="D6FEC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600">
                  <a:solidFill>
                    <a:srgbClr val="FF0000"/>
                  </a:solidFill>
                  <a:latin typeface="Arial Unicode MS" pitchFamily="34" charset="-128"/>
                </a:endParaRPr>
              </a:p>
            </p:txBody>
          </p:sp>
          <p:sp>
            <p:nvSpPr>
              <p:cNvPr id="24606" name="Text Box 19"/>
              <p:cNvSpPr txBox="1">
                <a:spLocks noChangeArrowheads="1"/>
              </p:cNvSpPr>
              <p:nvPr/>
            </p:nvSpPr>
            <p:spPr bwMode="auto">
              <a:xfrm>
                <a:off x="784" y="2064"/>
                <a:ext cx="1696" cy="288"/>
              </a:xfrm>
              <a:prstGeom prst="rect">
                <a:avLst/>
              </a:prstGeom>
              <a:solidFill>
                <a:srgbClr val="D6FE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2400">
                    <a:latin typeface="Arial Unicode MS" pitchFamily="34" charset="-128"/>
                  </a:rPr>
                  <a:t>Versetzung</a:t>
                </a:r>
              </a:p>
            </p:txBody>
          </p:sp>
        </p:grpSp>
        <p:sp>
          <p:nvSpPr>
            <p:cNvPr id="24604" name="Line 24"/>
            <p:cNvSpPr>
              <a:spLocks noChangeShapeType="1"/>
            </p:cNvSpPr>
            <p:nvPr/>
          </p:nvSpPr>
          <p:spPr bwMode="auto">
            <a:xfrm>
              <a:off x="1083" y="1466"/>
              <a:ext cx="5" cy="2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</p:grpSp>
      <p:sp>
        <p:nvSpPr>
          <p:cNvPr id="9251" name="Line 35"/>
          <p:cNvSpPr>
            <a:spLocks noChangeShapeType="1"/>
          </p:cNvSpPr>
          <p:nvPr/>
        </p:nvSpPr>
        <p:spPr bwMode="auto">
          <a:xfrm flipH="1">
            <a:off x="7404100" y="4151313"/>
            <a:ext cx="1588" cy="855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grpSp>
        <p:nvGrpSpPr>
          <p:cNvPr id="6" name="Gruppieren 34"/>
          <p:cNvGrpSpPr>
            <a:grpSpLocks/>
          </p:cNvGrpSpPr>
          <p:nvPr/>
        </p:nvGrpSpPr>
        <p:grpSpPr bwMode="auto">
          <a:xfrm>
            <a:off x="4572000" y="3729038"/>
            <a:ext cx="3919538" cy="1643062"/>
            <a:chOff x="4572000" y="3729038"/>
            <a:chExt cx="3919538" cy="1643062"/>
          </a:xfrm>
        </p:grpSpPr>
        <p:sp>
          <p:nvSpPr>
            <p:cNvPr id="24601" name="Text Box 30"/>
            <p:cNvSpPr txBox="1">
              <a:spLocks noChangeArrowheads="1"/>
            </p:cNvSpPr>
            <p:nvPr/>
          </p:nvSpPr>
          <p:spPr bwMode="auto">
            <a:xfrm>
              <a:off x="4572000" y="5016500"/>
              <a:ext cx="3919538" cy="355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1600">
                  <a:latin typeface="Arial Unicode MS" pitchFamily="34" charset="-128"/>
                </a:rPr>
                <a:t>Konferenzentscheidung im Einzelfall</a:t>
              </a:r>
            </a:p>
          </p:txBody>
        </p:sp>
        <p:sp>
          <p:nvSpPr>
            <p:cNvPr id="24602" name="Line 37"/>
            <p:cNvSpPr>
              <a:spLocks noChangeShapeType="1"/>
            </p:cNvSpPr>
            <p:nvPr/>
          </p:nvSpPr>
          <p:spPr bwMode="auto">
            <a:xfrm>
              <a:off x="5514975" y="3729038"/>
              <a:ext cx="7938" cy="12858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4635500" y="5372100"/>
            <a:ext cx="3695700" cy="1016000"/>
            <a:chOff x="2920" y="3384"/>
            <a:chExt cx="2328" cy="640"/>
          </a:xfrm>
        </p:grpSpPr>
        <p:grpSp>
          <p:nvGrpSpPr>
            <p:cNvPr id="24597" name="Group 12"/>
            <p:cNvGrpSpPr>
              <a:grpSpLocks/>
            </p:cNvGrpSpPr>
            <p:nvPr/>
          </p:nvGrpSpPr>
          <p:grpSpPr bwMode="auto">
            <a:xfrm>
              <a:off x="2920" y="3608"/>
              <a:ext cx="2328" cy="416"/>
              <a:chOff x="784" y="1992"/>
              <a:chExt cx="1704" cy="416"/>
            </a:xfrm>
          </p:grpSpPr>
          <p:sp>
            <p:nvSpPr>
              <p:cNvPr id="24599" name="AutoShape 10"/>
              <p:cNvSpPr>
                <a:spLocks noChangeArrowheads="1"/>
              </p:cNvSpPr>
              <p:nvPr/>
            </p:nvSpPr>
            <p:spPr bwMode="auto">
              <a:xfrm>
                <a:off x="784" y="1992"/>
                <a:ext cx="1704" cy="416"/>
              </a:xfrm>
              <a:prstGeom prst="flowChartAlternateProcess">
                <a:avLst/>
              </a:prstGeom>
              <a:solidFill>
                <a:srgbClr val="FFFFA3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600">
                  <a:solidFill>
                    <a:srgbClr val="FF0000"/>
                  </a:solidFill>
                  <a:latin typeface="Arial Unicode MS" pitchFamily="34" charset="-128"/>
                </a:endParaRPr>
              </a:p>
            </p:txBody>
          </p:sp>
          <p:sp>
            <p:nvSpPr>
              <p:cNvPr id="24600" name="Text Box 11"/>
              <p:cNvSpPr txBox="1">
                <a:spLocks noChangeArrowheads="1"/>
              </p:cNvSpPr>
              <p:nvPr/>
            </p:nvSpPr>
            <p:spPr bwMode="auto">
              <a:xfrm>
                <a:off x="784" y="2064"/>
                <a:ext cx="1696" cy="288"/>
              </a:xfrm>
              <a:prstGeom prst="rect">
                <a:avLst/>
              </a:prstGeom>
              <a:solidFill>
                <a:srgbClr val="FFF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2400">
                    <a:latin typeface="Arial Unicode MS" pitchFamily="34" charset="-128"/>
                  </a:rPr>
                  <a:t>Nichtversetzung</a:t>
                </a:r>
              </a:p>
            </p:txBody>
          </p:sp>
        </p:grpSp>
        <p:sp>
          <p:nvSpPr>
            <p:cNvPr id="24598" name="Line 38"/>
            <p:cNvSpPr>
              <a:spLocks noChangeShapeType="1"/>
            </p:cNvSpPr>
            <p:nvPr/>
          </p:nvSpPr>
          <p:spPr bwMode="auto">
            <a:xfrm>
              <a:off x="4080" y="3384"/>
              <a:ext cx="0" cy="2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3598863" y="5481638"/>
            <a:ext cx="2878137" cy="233362"/>
            <a:chOff x="2266" y="3453"/>
            <a:chExt cx="1814" cy="147"/>
          </a:xfrm>
        </p:grpSpPr>
        <p:sp>
          <p:nvSpPr>
            <p:cNvPr id="24595" name="Line 40"/>
            <p:cNvSpPr>
              <a:spLocks noChangeShapeType="1"/>
            </p:cNvSpPr>
            <p:nvPr/>
          </p:nvSpPr>
          <p:spPr bwMode="auto">
            <a:xfrm flipH="1">
              <a:off x="2277" y="3463"/>
              <a:ext cx="18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  <p:sp>
          <p:nvSpPr>
            <p:cNvPr id="24596" name="Line 41"/>
            <p:cNvSpPr>
              <a:spLocks noChangeShapeType="1"/>
            </p:cNvSpPr>
            <p:nvPr/>
          </p:nvSpPr>
          <p:spPr bwMode="auto">
            <a:xfrm>
              <a:off x="2266" y="3453"/>
              <a:ext cx="2" cy="1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</p:grp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5167313" y="2379663"/>
            <a:ext cx="2641600" cy="355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möglicher Ausgleich</a:t>
            </a:r>
          </a:p>
        </p:txBody>
      </p:sp>
      <p:pic>
        <p:nvPicPr>
          <p:cNvPr id="24594" name="Picture 48" descr="PhVN-Logo_blan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88375" y="6281738"/>
            <a:ext cx="319088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88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 autoUpdateAnimBg="0"/>
      <p:bldP spid="9221" grpId="0" animBg="1" autoUpdateAnimBg="0"/>
      <p:bldP spid="9222" grpId="0" animBg="1"/>
      <p:bldP spid="9219" grpId="0" animBg="1" autoUpdateAnimBg="0"/>
      <p:bldP spid="9224" grpId="0" animBg="1" autoUpdateAnimBg="0"/>
      <p:bldP spid="9251" grpId="0" animBg="1"/>
      <p:bldP spid="925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4000" smtClean="0"/>
              <a:t>Verweildauer in der </a:t>
            </a:r>
            <a:br>
              <a:rPr lang="de-DE" altLang="de-DE" sz="4000" smtClean="0"/>
            </a:br>
            <a:r>
              <a:rPr lang="de-DE" altLang="de-DE" sz="4000" smtClean="0"/>
              <a:t>gymnasialen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altLang="de-DE" sz="2800" b="1" dirty="0" smtClean="0"/>
              <a:t>Normalfall: drei Jahre (11, 12 und 13)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12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altLang="de-DE" sz="2800" b="1" dirty="0"/>
              <a:t>m</a:t>
            </a:r>
            <a:r>
              <a:rPr lang="de-DE" altLang="de-DE" sz="2800" b="1" dirty="0" smtClean="0"/>
              <a:t>indestens zwei höchstens vier Jahre bis zur Zulassung zum Abitur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12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altLang="de-DE" sz="2800" b="1" dirty="0" smtClean="0"/>
              <a:t>Gefahr der Nichtzulassung zur Abiturprüfung bei zu vielen „Unterkursen“ (schlechter als 05 Punkte)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12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altLang="de-DE" sz="2800" b="1" dirty="0" smtClean="0"/>
              <a:t>freiwilliges Wiederholen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8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altLang="de-DE" sz="2800" b="1" dirty="0" smtClean="0"/>
              <a:t>Möglichkeit </a:t>
            </a:r>
            <a:r>
              <a:rPr lang="de-DE" altLang="de-DE" sz="2800" b="1" dirty="0"/>
              <a:t>der Wiederholung der Prüfung </a:t>
            </a:r>
            <a:r>
              <a:rPr lang="de-DE" altLang="de-DE" sz="2800" b="1" dirty="0" smtClean="0"/>
              <a:t>im </a:t>
            </a:r>
            <a:r>
              <a:rPr lang="de-DE" altLang="de-DE" sz="2800" b="1" dirty="0"/>
              <a:t>Falles des </a:t>
            </a:r>
            <a:r>
              <a:rPr lang="de-DE" altLang="de-DE" sz="2800" b="1" dirty="0" smtClean="0"/>
              <a:t>Nichtbestehens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12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de-DE" altLang="de-DE" sz="28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8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de-DE" altLang="de-DE" sz="28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800" b="1" dirty="0"/>
          </a:p>
        </p:txBody>
      </p:sp>
    </p:spTree>
    <p:extLst>
      <p:ext uri="{BB962C8B-B14F-4D97-AF65-F5344CB8AC3E}">
        <p14:creationId xmlns:p14="http://schemas.microsoft.com/office/powerpoint/2010/main" xmlns="" val="33044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500" smtClean="0"/>
              <a:t>mögliche Abschlüsse am DBG</a:t>
            </a:r>
          </a:p>
        </p:txBody>
      </p:sp>
      <p:pic>
        <p:nvPicPr>
          <p:cNvPr id="27651" name="Inhaltsplatzhalt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258888" y="1628775"/>
            <a:ext cx="6686550" cy="5021263"/>
          </a:xfrm>
        </p:spPr>
      </p:pic>
    </p:spTree>
    <p:extLst>
      <p:ext uri="{BB962C8B-B14F-4D97-AF65-F5344CB8AC3E}">
        <p14:creationId xmlns:p14="http://schemas.microsoft.com/office/powerpoint/2010/main" xmlns="" val="866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 b="1" smtClean="0"/>
              <a:t>Allgem. Informationen zur Qualifikationsphase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u="sng" dirty="0" smtClean="0"/>
              <a:t>Einteilung der Unterrichtsfächer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u="sng" dirty="0" smtClean="0"/>
              <a:t>Kernfächer:</a:t>
            </a:r>
            <a:r>
              <a:rPr lang="de-DE" altLang="de-DE" sz="2000" b="1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/>
              <a:t>	</a:t>
            </a:r>
            <a:r>
              <a:rPr lang="de-DE" altLang="de-DE" sz="1800" b="1" dirty="0" smtClean="0"/>
              <a:t>Deutsch, Fremdsprache(n)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800" b="1" dirty="0"/>
              <a:t>	</a:t>
            </a:r>
            <a:r>
              <a:rPr lang="de-DE" altLang="de-DE" sz="1800" b="1" dirty="0" smtClean="0"/>
              <a:t>und Mathematik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500" b="1" u="sng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u="sng" dirty="0" smtClean="0"/>
              <a:t>Schwerpunktfächer:</a:t>
            </a:r>
            <a:r>
              <a:rPr lang="de-DE" altLang="de-DE" sz="2000" b="1" dirty="0" smtClean="0"/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	</a:t>
            </a:r>
            <a:r>
              <a:rPr lang="de-DE" altLang="de-DE" sz="1800" b="1" dirty="0" smtClean="0"/>
              <a:t>zwei den Schwerpunkt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800" b="1" dirty="0"/>
              <a:t>	</a:t>
            </a:r>
            <a:r>
              <a:rPr lang="de-DE" altLang="de-DE" sz="1800" b="1" dirty="0" smtClean="0"/>
              <a:t>kennzeichnende Fächer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5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u="sng" dirty="0" smtClean="0"/>
              <a:t>Ergänzungsfächer:</a:t>
            </a:r>
            <a:r>
              <a:rPr lang="de-DE" altLang="de-DE" sz="2000" b="1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/>
              <a:t>	</a:t>
            </a:r>
            <a:r>
              <a:rPr lang="de-DE" altLang="de-DE" sz="1800" b="1" dirty="0" smtClean="0"/>
              <a:t>alle weiteren Fächer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800" b="1" dirty="0"/>
              <a:t>	</a:t>
            </a:r>
            <a:r>
              <a:rPr lang="de-DE" altLang="de-DE" sz="1800" b="1" dirty="0" smtClean="0"/>
              <a:t>in denen </a:t>
            </a:r>
            <a:r>
              <a:rPr lang="de-DE" altLang="de-DE" sz="1800" b="1" dirty="0" err="1" smtClean="0"/>
              <a:t>Belegungsverpflicht</a:t>
            </a:r>
            <a:r>
              <a:rPr lang="de-DE" altLang="de-DE" sz="1800" b="1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800" b="1" dirty="0"/>
              <a:t>	</a:t>
            </a:r>
            <a:r>
              <a:rPr lang="de-DE" altLang="de-DE" sz="1800" b="1" dirty="0" smtClean="0"/>
              <a:t>bestehen, darunter das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800" b="1" dirty="0"/>
              <a:t>	</a:t>
            </a:r>
            <a:r>
              <a:rPr lang="de-DE" altLang="de-DE" sz="1800" b="1" dirty="0" smtClean="0"/>
              <a:t>Seminarfach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500" b="1" dirty="0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2000" b="1" u="sng" dirty="0" smtClean="0"/>
              <a:t>Wahlfächer:</a:t>
            </a:r>
            <a:r>
              <a:rPr lang="de-DE" altLang="de-DE" sz="2000" b="1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	</a:t>
            </a:r>
            <a:r>
              <a:rPr lang="de-DE" altLang="de-DE" sz="1800" b="1" dirty="0" smtClean="0"/>
              <a:t>übrige, freiwillig gewählte Fächer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48263" y="1700213"/>
            <a:ext cx="3527425" cy="47529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de-DE" altLang="de-DE" sz="600" b="1" u="sng" smtClean="0"/>
          </a:p>
          <a:p>
            <a:pPr eaLnBrk="1" hangingPunct="1">
              <a:buFontTx/>
              <a:buNone/>
            </a:pPr>
            <a:r>
              <a:rPr lang="de-DE" altLang="de-DE" sz="2000" b="1" u="sng" smtClean="0"/>
              <a:t>Kursarten</a:t>
            </a:r>
            <a:endParaRPr lang="de-DE" altLang="de-DE" sz="2000" b="1" smtClean="0"/>
          </a:p>
          <a:p>
            <a:pPr eaLnBrk="1" hangingPunct="1"/>
            <a:r>
              <a:rPr lang="de-DE" altLang="de-DE" sz="2000" b="1" u="sng" smtClean="0"/>
              <a:t>Kurse auf grundlegendem Anforderungsniveau (gA)</a:t>
            </a:r>
            <a:br>
              <a:rPr lang="de-DE" altLang="de-DE" sz="2000" b="1" u="sng" smtClean="0"/>
            </a:br>
            <a:r>
              <a:rPr lang="de-DE" altLang="de-DE" sz="2000" b="1" smtClean="0"/>
              <a:t>- zwei, meist </a:t>
            </a:r>
            <a:r>
              <a:rPr lang="de-DE" altLang="de-DE" sz="1800" b="1" smtClean="0"/>
              <a:t>dreistündig</a:t>
            </a:r>
          </a:p>
          <a:p>
            <a:pPr eaLnBrk="1" hangingPunct="1">
              <a:buFontTx/>
              <a:buNone/>
            </a:pPr>
            <a:r>
              <a:rPr lang="de-DE" altLang="de-DE" sz="1800" b="1" smtClean="0"/>
              <a:t>     - Prüfungsfächer P4 und P5</a:t>
            </a:r>
          </a:p>
          <a:p>
            <a:pPr eaLnBrk="1" hangingPunct="1"/>
            <a:r>
              <a:rPr lang="de-DE" altLang="de-DE" sz="2000" b="1" u="sng" smtClean="0"/>
              <a:t>Kurse auf erhöhtem Anforderungsniveau (eA)</a:t>
            </a:r>
          </a:p>
          <a:p>
            <a:pPr eaLnBrk="1" hangingPunct="1">
              <a:buFontTx/>
              <a:buNone/>
            </a:pPr>
            <a:r>
              <a:rPr lang="de-DE" altLang="de-DE" sz="2000" b="1" smtClean="0"/>
              <a:t>      - </a:t>
            </a:r>
            <a:r>
              <a:rPr lang="de-DE" altLang="de-DE" sz="1800" b="1" smtClean="0"/>
              <a:t>vertiefte Einführung </a:t>
            </a:r>
          </a:p>
          <a:p>
            <a:pPr eaLnBrk="1" hangingPunct="1">
              <a:buFontTx/>
              <a:buNone/>
            </a:pPr>
            <a:r>
              <a:rPr lang="de-DE" altLang="de-DE" sz="1800" b="1" smtClean="0"/>
              <a:t>      - insgesamt müssen drei</a:t>
            </a:r>
            <a:br>
              <a:rPr lang="de-DE" altLang="de-DE" sz="1800" b="1" smtClean="0"/>
            </a:br>
            <a:r>
              <a:rPr lang="de-DE" altLang="de-DE" sz="1800" b="1" smtClean="0"/>
              <a:t>   gewählt werden</a:t>
            </a:r>
          </a:p>
          <a:p>
            <a:pPr eaLnBrk="1" hangingPunct="1">
              <a:buFontTx/>
              <a:buNone/>
            </a:pPr>
            <a:r>
              <a:rPr lang="de-DE" altLang="de-DE" sz="1800" b="1" smtClean="0"/>
              <a:t>      - fünfstündig</a:t>
            </a:r>
          </a:p>
          <a:p>
            <a:pPr eaLnBrk="1" hangingPunct="1">
              <a:buFontTx/>
              <a:buNone/>
            </a:pPr>
            <a:endParaRPr lang="de-DE" altLang="de-DE" sz="2000" b="1" smtClean="0"/>
          </a:p>
        </p:txBody>
      </p:sp>
    </p:spTree>
    <p:extLst>
      <p:ext uri="{BB962C8B-B14F-4D97-AF65-F5344CB8AC3E}">
        <p14:creationId xmlns:p14="http://schemas.microsoft.com/office/powerpoint/2010/main" xmlns="" val="279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500" dirty="0" smtClean="0"/>
              <a:t>Dietrich-Bonhoeffer-Gymnasium, </a:t>
            </a:r>
            <a:r>
              <a:rPr lang="de-DE" sz="3500" dirty="0" err="1" smtClean="0"/>
              <a:t>Ahlhorn</a:t>
            </a:r>
            <a:endParaRPr lang="de-DE" sz="3500" dirty="0"/>
          </a:p>
        </p:txBody>
      </p:sp>
      <p:pic>
        <p:nvPicPr>
          <p:cNvPr id="1026" name="Picture 2" descr="https://www.dbg-ahlhorn.eu/wp-content/uploads/2017/09/cropped-Startseite2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848872" cy="352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635896" y="5085184"/>
            <a:ext cx="48965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Henning </a:t>
            </a:r>
            <a:r>
              <a:rPr lang="de-DE" dirty="0" err="1" smtClean="0"/>
              <a:t>Kratsch</a:t>
            </a:r>
            <a:endParaRPr lang="de-DE" dirty="0" smtClean="0"/>
          </a:p>
          <a:p>
            <a:r>
              <a:rPr lang="de-DE" sz="1600" dirty="0" smtClean="0"/>
              <a:t>Koordinator für die </a:t>
            </a:r>
            <a:r>
              <a:rPr lang="de-DE" sz="1600" dirty="0" err="1" smtClean="0"/>
              <a:t>gym</a:t>
            </a:r>
            <a:r>
              <a:rPr lang="de-DE" sz="1600" dirty="0" smtClean="0"/>
              <a:t>. Oberstufe und das Abitur</a:t>
            </a:r>
          </a:p>
          <a:p>
            <a:r>
              <a:rPr lang="de-DE" sz="1600" dirty="0" smtClean="0"/>
              <a:t>14. Dezember 2017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xmlns="" val="399319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Mögliche Schwerpunktsetzungen in der Qualifikationsphase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de-DE" altLang="de-DE" b="1" u="sng" dirty="0"/>
              <a:t>sprachlicher Schwerpunkt</a:t>
            </a:r>
            <a:endParaRPr lang="de-DE" altLang="de-DE" b="1" dirty="0"/>
          </a:p>
          <a:p>
            <a:pPr>
              <a:buNone/>
              <a:defRPr/>
            </a:pPr>
            <a:r>
              <a:rPr lang="de-DE" altLang="de-DE" b="1" dirty="0" err="1"/>
              <a:t>Schwerpktfächer</a:t>
            </a:r>
            <a:r>
              <a:rPr lang="de-DE" altLang="de-DE" b="1" dirty="0"/>
              <a:t>: </a:t>
            </a:r>
          </a:p>
          <a:p>
            <a:pPr indent="0">
              <a:buNone/>
              <a:defRPr/>
            </a:pPr>
            <a:r>
              <a:rPr lang="de-DE" altLang="de-DE" b="1" dirty="0"/>
              <a:t>Fortgeführte Fremdsprache und weitere Fremdsprache </a:t>
            </a:r>
            <a:r>
              <a:rPr lang="de-DE" altLang="de-DE" b="1" u="sng" dirty="0"/>
              <a:t>oder</a:t>
            </a:r>
            <a:r>
              <a:rPr lang="de-DE" altLang="de-DE" b="1" dirty="0"/>
              <a:t> fortgeführte Fremdsprache und Deutsch</a:t>
            </a:r>
          </a:p>
          <a:p>
            <a:pPr>
              <a:buNone/>
              <a:defRPr/>
            </a:pPr>
            <a:endParaRPr lang="de-DE" altLang="de-DE" b="1" dirty="0"/>
          </a:p>
          <a:p>
            <a:pPr>
              <a:buNone/>
              <a:defRPr/>
            </a:pPr>
            <a:r>
              <a:rPr lang="de-DE" altLang="de-DE" b="1" u="sng" dirty="0" err="1"/>
              <a:t>naturwissenschaftl</a:t>
            </a:r>
            <a:r>
              <a:rPr lang="de-DE" altLang="de-DE" b="1" u="sng" dirty="0"/>
              <a:t>. </a:t>
            </a:r>
            <a:r>
              <a:rPr lang="de-DE" altLang="de-DE" b="1" u="sng" dirty="0" err="1"/>
              <a:t>Schwerpkt</a:t>
            </a:r>
            <a:r>
              <a:rPr lang="de-DE" altLang="de-DE" b="1" u="sng" dirty="0"/>
              <a:t>.</a:t>
            </a:r>
          </a:p>
          <a:p>
            <a:pPr>
              <a:buNone/>
              <a:defRPr/>
            </a:pPr>
            <a:r>
              <a:rPr lang="de-DE" altLang="de-DE" b="1" dirty="0" err="1"/>
              <a:t>Schwerpktfächer</a:t>
            </a:r>
            <a:r>
              <a:rPr lang="de-DE" altLang="de-DE" b="1" dirty="0"/>
              <a:t>: zwei Natur-</a:t>
            </a:r>
          </a:p>
          <a:p>
            <a:pPr indent="0">
              <a:buNone/>
              <a:defRPr/>
            </a:pPr>
            <a:r>
              <a:rPr lang="de-DE" altLang="de-DE" b="1" dirty="0" err="1"/>
              <a:t>wissenschaften</a:t>
            </a:r>
            <a:r>
              <a:rPr lang="de-DE" altLang="de-DE" b="1" dirty="0"/>
              <a:t> </a:t>
            </a:r>
            <a:r>
              <a:rPr lang="de-DE" altLang="de-DE" b="1" u="sng" dirty="0"/>
              <a:t>oder</a:t>
            </a:r>
            <a:r>
              <a:rPr lang="de-DE" altLang="de-DE" b="1" dirty="0"/>
              <a:t> eine Naturwissenschaft und Mathematik </a:t>
            </a:r>
            <a:r>
              <a:rPr lang="de-DE" altLang="de-DE" b="1" u="sng" dirty="0"/>
              <a:t>oder </a:t>
            </a:r>
            <a:r>
              <a:rPr lang="de-DE" altLang="de-DE" b="1" dirty="0"/>
              <a:t>eine </a:t>
            </a:r>
            <a:r>
              <a:rPr lang="de-DE" altLang="de-DE" b="1" dirty="0" err="1"/>
              <a:t>Naturwiss</a:t>
            </a:r>
            <a:r>
              <a:rPr lang="de-DE" altLang="de-DE" b="1" dirty="0"/>
              <a:t>. und Informatik</a:t>
            </a:r>
            <a:endParaRPr lang="de-DE" altLang="de-DE" b="1" u="sng" dirty="0"/>
          </a:p>
          <a:p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altLang="de-DE" b="1" u="sng" dirty="0" smtClean="0"/>
              <a:t>musisch-künstler. </a:t>
            </a:r>
            <a:r>
              <a:rPr lang="de-DE" altLang="de-DE" b="1" u="sng" dirty="0" err="1" smtClean="0"/>
              <a:t>Schwerpkt</a:t>
            </a:r>
            <a:r>
              <a:rPr lang="de-DE" altLang="de-DE" b="1" u="sng" dirty="0" smtClean="0"/>
              <a:t>.</a:t>
            </a:r>
          </a:p>
          <a:p>
            <a:pPr>
              <a:buNone/>
            </a:pPr>
            <a:r>
              <a:rPr lang="de-DE" altLang="de-DE" b="1" dirty="0" err="1" smtClean="0"/>
              <a:t>Schwerpktfächer</a:t>
            </a:r>
            <a:r>
              <a:rPr lang="de-DE" altLang="de-DE" b="1" dirty="0" smtClean="0"/>
              <a:t>: Deutsch und</a:t>
            </a:r>
          </a:p>
          <a:p>
            <a:pPr>
              <a:buNone/>
            </a:pPr>
            <a:r>
              <a:rPr lang="de-DE" altLang="de-DE" b="1" dirty="0" smtClean="0"/>
              <a:t>Musik </a:t>
            </a:r>
            <a:r>
              <a:rPr lang="de-DE" altLang="de-DE" b="1" u="sng" dirty="0" smtClean="0"/>
              <a:t>oder</a:t>
            </a:r>
            <a:r>
              <a:rPr lang="de-DE" altLang="de-DE" b="1" dirty="0" smtClean="0"/>
              <a:t> Deutsch und Kunst</a:t>
            </a:r>
          </a:p>
          <a:p>
            <a:pPr>
              <a:buNone/>
            </a:pPr>
            <a:endParaRPr lang="de-DE" altLang="de-DE" b="1" dirty="0" smtClean="0"/>
          </a:p>
          <a:p>
            <a:pPr>
              <a:buNone/>
            </a:pPr>
            <a:r>
              <a:rPr lang="de-DE" altLang="de-DE" b="1" u="sng" dirty="0" smtClean="0"/>
              <a:t>gesellschaftswissen. </a:t>
            </a:r>
            <a:r>
              <a:rPr lang="de-DE" altLang="de-DE" b="1" u="sng" dirty="0" err="1" smtClean="0"/>
              <a:t>Schwerpkt</a:t>
            </a:r>
            <a:r>
              <a:rPr lang="de-DE" altLang="de-DE" b="1" u="sng" dirty="0" smtClean="0"/>
              <a:t>.</a:t>
            </a:r>
            <a:r>
              <a:rPr lang="de-DE" altLang="de-DE" b="1" dirty="0" smtClean="0"/>
              <a:t> </a:t>
            </a:r>
          </a:p>
          <a:p>
            <a:pPr>
              <a:buNone/>
            </a:pPr>
            <a:r>
              <a:rPr lang="de-DE" altLang="de-DE" b="1" dirty="0" err="1" smtClean="0"/>
              <a:t>Schwerpktfächer</a:t>
            </a:r>
            <a:r>
              <a:rPr lang="de-DE" altLang="de-DE" b="1" dirty="0" smtClean="0"/>
              <a:t>: </a:t>
            </a:r>
            <a:r>
              <a:rPr lang="de-DE" altLang="de-DE" b="1" dirty="0" err="1" smtClean="0"/>
              <a:t>Geschich</a:t>
            </a:r>
            <a:r>
              <a:rPr lang="de-DE" altLang="de-DE" b="1" dirty="0" smtClean="0"/>
              <a:t>. und Politik-Wirtsch. </a:t>
            </a:r>
            <a:r>
              <a:rPr lang="de-DE" altLang="de-DE" b="1" u="sng" dirty="0" smtClean="0"/>
              <a:t>oder</a:t>
            </a:r>
            <a:r>
              <a:rPr lang="de-DE" altLang="de-DE" b="1" dirty="0" smtClean="0"/>
              <a:t> Geschichte und Erdkunde </a:t>
            </a:r>
            <a:r>
              <a:rPr lang="de-DE" altLang="de-DE" b="1" u="sng" dirty="0" smtClean="0"/>
              <a:t>oder</a:t>
            </a:r>
            <a:r>
              <a:rPr lang="de-DE" altLang="de-DE" b="1" dirty="0" smtClean="0"/>
              <a:t> Gesch. und Religion</a:t>
            </a:r>
          </a:p>
          <a:p>
            <a:pPr>
              <a:buNone/>
            </a:pPr>
            <a:endParaRPr lang="de-DE" altLang="de-DE" b="1" dirty="0" smtClean="0"/>
          </a:p>
          <a:p>
            <a:pPr>
              <a:buNone/>
            </a:pPr>
            <a:r>
              <a:rPr lang="de-DE" altLang="de-DE" b="1" u="sng" dirty="0" smtClean="0"/>
              <a:t>sportlicher Schwerpunkt</a:t>
            </a:r>
            <a:endParaRPr lang="de-DE" altLang="de-DE" b="1" dirty="0" smtClean="0"/>
          </a:p>
          <a:p>
            <a:pPr>
              <a:buNone/>
            </a:pPr>
            <a:r>
              <a:rPr lang="de-DE" altLang="de-DE" b="1" dirty="0" err="1" smtClean="0"/>
              <a:t>Schwerpktfächer</a:t>
            </a:r>
            <a:r>
              <a:rPr lang="de-DE" altLang="de-DE" b="1" dirty="0" smtClean="0"/>
              <a:t>: Sport und eine Naturwissenschaft</a:t>
            </a:r>
            <a:endParaRPr lang="de-DE" altLang="de-DE" b="1" u="sng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4198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b="1" u="sng" smtClean="0"/>
              <a:t>Abiturbedingungen 1</a:t>
            </a:r>
            <a:br>
              <a:rPr lang="de-DE" altLang="de-DE" sz="2800" b="1" u="sng" smtClean="0"/>
            </a:br>
            <a:r>
              <a:rPr lang="de-DE" altLang="de-DE" sz="2000" b="1" u="sng" smtClean="0"/>
              <a:t>Prüfungsfächer und Fremdsprachenbedingungen</a:t>
            </a:r>
            <a:endParaRPr lang="de-DE" altLang="de-DE" sz="2800" b="1" u="sng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u="sng" dirty="0" smtClean="0"/>
              <a:t>Prüfungsfächer (5 Prüfungsfächer in </a:t>
            </a:r>
            <a:r>
              <a:rPr lang="de-DE" altLang="de-DE" sz="2000" b="1" u="sng" dirty="0" err="1" smtClean="0"/>
              <a:t>Nds</a:t>
            </a:r>
            <a:r>
              <a:rPr lang="de-DE" altLang="de-DE" sz="2000" b="1" u="sng" dirty="0" smtClean="0"/>
              <a:t>.)</a:t>
            </a: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Wahl vor Beginn der Qualifikationsphase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3 fünfstündige Fächer  - </a:t>
            </a:r>
            <a:r>
              <a:rPr lang="de-DE" altLang="de-DE" sz="2000" b="1" dirty="0" err="1" smtClean="0"/>
              <a:t>eA</a:t>
            </a:r>
            <a:r>
              <a:rPr lang="de-DE" altLang="de-DE" sz="2000" b="1" dirty="0" smtClean="0"/>
              <a:t>	- (P1-P3) (inklusive der Schwerpunktfächer)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2 dreistündige  Fächer – </a:t>
            </a:r>
            <a:r>
              <a:rPr lang="de-DE" altLang="de-DE" sz="2000" b="1" dirty="0" err="1" smtClean="0"/>
              <a:t>gA</a:t>
            </a:r>
            <a:r>
              <a:rPr lang="de-DE" altLang="de-DE" sz="2000" b="1" dirty="0" smtClean="0"/>
              <a:t> – (P4+P5)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altLang="de-DE" sz="20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Vorgaben: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1800" b="1" dirty="0" smtClean="0"/>
              <a:t>Zwei der drei Kernfächer (De, Fremdsprache, Ma) müssen unter den Prüfungsfächern sein;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1800" b="1" dirty="0" smtClean="0"/>
              <a:t>alle 3 Aufgabenfelder (A, B, C) müssen vertreten sein;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1800" b="1" dirty="0" smtClean="0"/>
              <a:t>gewählte Fächer müssen mindestens ein Halbjahr der Einführungsphase (Jg. 11) belegt worden sein. 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altLang="de-DE" sz="2000" b="1" dirty="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5516563"/>
            <a:ext cx="8064500" cy="1081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000" b="1" u="sng" smtClean="0"/>
              <a:t>Fremdsprachenbedingungen</a:t>
            </a: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eine FS muss bis zum Abitur weitergeführt  werden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es können zwei FS bis zum Abitur weitergeführt werden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000" b="1" smtClean="0"/>
          </a:p>
        </p:txBody>
      </p:sp>
    </p:spTree>
    <p:extLst>
      <p:ext uri="{BB962C8B-B14F-4D97-AF65-F5344CB8AC3E}">
        <p14:creationId xmlns:p14="http://schemas.microsoft.com/office/powerpoint/2010/main" xmlns="" val="5211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Abiturbedingungen 2</a:t>
            </a:r>
          </a:p>
        </p:txBody>
      </p:sp>
      <p:graphicFrame>
        <p:nvGraphicFramePr>
          <p:cNvPr id="31747" name="Diagramm 6"/>
          <p:cNvGraphicFramePr>
            <a:graphicFrameLocks/>
          </p:cNvGraphicFramePr>
          <p:nvPr/>
        </p:nvGraphicFramePr>
        <p:xfrm>
          <a:off x="417513" y="1619250"/>
          <a:ext cx="8308975" cy="5029200"/>
        </p:xfrm>
        <a:graphic>
          <a:graphicData uri="http://schemas.openxmlformats.org/presentationml/2006/ole">
            <p:oleObj spid="_x0000_s2052" r:id="rId4" imgW="8315665" imgH="5029636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911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b="1" u="sng" smtClean="0"/>
              <a:t>Abiturbedingungen 3a</a:t>
            </a:r>
            <a:br>
              <a:rPr lang="de-DE" altLang="de-DE" sz="2800" b="1" u="sng" smtClean="0"/>
            </a:br>
            <a:r>
              <a:rPr lang="de-DE" altLang="de-DE" sz="2000" b="1" u="sng" smtClean="0"/>
              <a:t>Bildung der Gesamtqualifikation (Abiturschnitt)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u="sng" dirty="0" smtClean="0"/>
              <a:t>Block </a:t>
            </a:r>
            <a:r>
              <a:rPr lang="de-DE" altLang="de-DE" sz="2000" b="1" dirty="0" smtClean="0"/>
              <a:t>I: </a:t>
            </a:r>
            <a:r>
              <a:rPr lang="de-DE" altLang="de-DE" sz="2000" b="1" dirty="0" smtClean="0">
                <a:solidFill>
                  <a:srgbClr val="FF0000"/>
                </a:solidFill>
              </a:rPr>
              <a:t>NEU:</a:t>
            </a:r>
            <a:r>
              <a:rPr lang="de-DE" altLang="de-DE" sz="2000" b="1" dirty="0" smtClean="0"/>
              <a:t>	Einbringung von 32-36 Halbjahresergebnissen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1800" b="1" dirty="0"/>
              <a:t>die </a:t>
            </a:r>
            <a:r>
              <a:rPr lang="de-DE" altLang="de-DE" sz="1800" b="1" dirty="0" smtClean="0"/>
              <a:t>8 Halbjahresergebnisse </a:t>
            </a:r>
            <a:r>
              <a:rPr lang="de-DE" altLang="de-DE" sz="1800" b="1" dirty="0"/>
              <a:t>P1, P2 </a:t>
            </a:r>
            <a:r>
              <a:rPr lang="de-DE" altLang="de-DE" sz="1800" b="1" dirty="0" smtClean="0"/>
              <a:t>in </a:t>
            </a:r>
            <a:r>
              <a:rPr lang="de-DE" altLang="de-DE" sz="1800" b="1" dirty="0"/>
              <a:t>zweifacher </a:t>
            </a:r>
            <a:r>
              <a:rPr lang="de-DE" altLang="de-DE" sz="1800" b="1" dirty="0" smtClean="0"/>
              <a:t>Wertung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1800" b="1" dirty="0" smtClean="0"/>
              <a:t>24 bis 28 Schulhalbjahresergebnisse </a:t>
            </a:r>
            <a:r>
              <a:rPr lang="de-DE" altLang="de-DE" sz="1800" b="1" dirty="0"/>
              <a:t>(inkl. </a:t>
            </a:r>
            <a:r>
              <a:rPr lang="de-DE" altLang="de-DE" sz="1800" b="1" dirty="0" smtClean="0"/>
              <a:t>P3, P4 </a:t>
            </a:r>
            <a:r>
              <a:rPr lang="de-DE" altLang="de-DE" sz="1800" b="1" dirty="0"/>
              <a:t>und </a:t>
            </a:r>
            <a:r>
              <a:rPr lang="de-DE" altLang="de-DE" sz="1800" b="1" dirty="0" smtClean="0"/>
              <a:t>P5 (12x)) in einfacher Wertung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altLang="de-DE" sz="1600" b="1" dirty="0" smtClean="0"/>
              <a:t>Darunter mit weniger als 05 Punkten: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600" b="1" dirty="0"/>
              <a:t>	</a:t>
            </a:r>
            <a:r>
              <a:rPr lang="de-DE" altLang="de-DE" sz="1600" b="1" dirty="0" smtClean="0"/>
              <a:t>bei 32,33,34 eingebrachten Ergebnissen höchstens 6 Wertungen (U-kurse)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600" b="1" dirty="0" smtClean="0"/>
              <a:t>	bei 35 und 36 eingebrachten Ergebnissen höchstens 7 Wertungen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1600" b="1" dirty="0"/>
              <a:t>	</a:t>
            </a:r>
            <a:r>
              <a:rPr lang="de-DE" altLang="de-DE" sz="1600" b="1" dirty="0" smtClean="0"/>
              <a:t>	- dabei insgesamt jeweils höchstens 3 Wertungen unter 05 Punkten bei P1, P2 und P3 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16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Zulassungsvoraussetzung : mindestens 200 Pkt. in Block 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altLang="de-DE" sz="1600" b="1" dirty="0" smtClean="0"/>
              <a:t>Formel: E = 40 P : 44, also Teilfaktor 1,2 in </a:t>
            </a:r>
            <a:r>
              <a:rPr lang="de-DE" altLang="de-DE" sz="1600" b="1" dirty="0" err="1" smtClean="0"/>
              <a:t>Nds</a:t>
            </a:r>
            <a:r>
              <a:rPr lang="de-DE" altLang="de-DE" sz="1600" b="1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400" dirty="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5300663"/>
            <a:ext cx="7993062" cy="10810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Nichtzulassung zum Abitur bei: 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b="1" smtClean="0"/>
              <a:t>Überschreiten der Anzahl der „Unterkurse“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b="1" smtClean="0"/>
              <a:t>Nichterfüllung der Belegungsverpflichtungen, etwa durch Benotung eines Kurses mit 00 Punkten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400" b="1" smtClean="0"/>
          </a:p>
          <a:p>
            <a:pPr eaLnBrk="1" hangingPunct="1">
              <a:lnSpc>
                <a:spcPct val="90000"/>
              </a:lnSpc>
            </a:pPr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xmlns="" val="58309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 autoUpdateAnimBg="0"/>
      <p:bldP spid="2662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b="1" u="sng" smtClean="0"/>
              <a:t>Abiturbedingungen 3b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400" b="1" u="sng" dirty="0" smtClean="0"/>
              <a:t>Block II (Prüfungsblock)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4 schriftliche Prüfungen und 1 mündliche Prüfung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die Ergebnisse in den fünf Prüfungsfächern in vier-</a:t>
            </a:r>
            <a:r>
              <a:rPr lang="de-DE" altLang="de-DE" sz="2000" b="1" dirty="0" err="1" smtClean="0"/>
              <a:t>facher</a:t>
            </a:r>
            <a:r>
              <a:rPr lang="de-DE" altLang="de-DE" sz="2000" b="1" dirty="0" smtClean="0"/>
              <a:t> Wertung; in mindestens 3 Fächern, darunter dem 1., 2. oder 3. PF, müssen jeweils min-</a:t>
            </a:r>
            <a:r>
              <a:rPr lang="de-DE" altLang="de-DE" sz="2000" b="1" dirty="0" err="1" smtClean="0"/>
              <a:t>destens</a:t>
            </a:r>
            <a:r>
              <a:rPr lang="de-DE" altLang="de-DE" sz="2000" b="1" dirty="0" smtClean="0"/>
              <a:t> 20 Pkt. erreicht werden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Möglichkeit der mündlichen Nachprüfung in den schriftlichen Fächern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altLang="de-DE" sz="2400" dirty="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038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u="sng" dirty="0" smtClean="0"/>
              <a:t>Gesamtwertung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Es müssen mindestens für das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 Abitur erreicht werden: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in Block I mind.      200 Pkt.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de-DE" sz="2000" b="1" dirty="0" smtClean="0"/>
              <a:t>in Block II mind.     100 Pkt.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 smtClean="0"/>
              <a:t>also insgesamt:          300 Pkt.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de-DE" sz="2000" b="1" dirty="0"/>
              <a:t>Das entspricht einem </a:t>
            </a:r>
            <a:r>
              <a:rPr lang="de-DE" altLang="de-DE" sz="2000" b="1" dirty="0" smtClean="0"/>
              <a:t>Schnitt von  </a:t>
            </a:r>
            <a:r>
              <a:rPr lang="de-DE" altLang="de-DE" sz="2000" b="1" dirty="0"/>
              <a:t>05 Pkt</a:t>
            </a:r>
            <a:r>
              <a:rPr lang="de-DE" altLang="de-DE" sz="2000" b="1" dirty="0" smtClean="0"/>
              <a:t>. </a:t>
            </a:r>
            <a:r>
              <a:rPr lang="de-DE" altLang="de-DE" sz="2000" b="1" dirty="0" err="1" smtClean="0"/>
              <a:t>bzw</a:t>
            </a:r>
            <a:r>
              <a:rPr lang="de-DE" altLang="de-DE" sz="2000" b="1" dirty="0" smtClean="0"/>
              <a:t> . der </a:t>
            </a:r>
            <a:r>
              <a:rPr lang="de-DE" altLang="de-DE" sz="2000" b="1" dirty="0"/>
              <a:t>Note 4,0!</a:t>
            </a:r>
            <a:endParaRPr lang="de-DE" altLang="de-D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0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479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de-DE" dirty="0" smtClean="0"/>
              <a:t>Das Dietrich-Bonhoeffer-Gymnasium Großenkneten </a:t>
            </a:r>
            <a:endParaRPr lang="de-DE" dirty="0"/>
          </a:p>
        </p:txBody>
      </p:sp>
      <p:pic>
        <p:nvPicPr>
          <p:cNvPr id="6" name="Picture 2" descr="http://dbg-ahlhorn.eu/s/img/emotionheader.jpg?1359561210.940px.210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91" y="2708920"/>
            <a:ext cx="89535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370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Das DBG in </a:t>
            </a:r>
            <a:r>
              <a:rPr lang="de-DE" dirty="0" err="1" smtClean="0"/>
              <a:t>Ahlhorn</a:t>
            </a:r>
            <a:r>
              <a:rPr lang="de-DE" dirty="0" smtClean="0"/>
              <a:t>-Großenkneten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Lage:</a:t>
            </a:r>
          </a:p>
          <a:p>
            <a:pPr>
              <a:buFontTx/>
              <a:buChar char="-"/>
            </a:pPr>
            <a:r>
              <a:rPr lang="de-DE" dirty="0" smtClean="0"/>
              <a:t>Bestandteil des Schulzentrums </a:t>
            </a:r>
            <a:r>
              <a:rPr lang="de-DE" dirty="0" err="1" smtClean="0"/>
              <a:t>Ahlhorn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Eigener Gebäudekomplex sowie Nutzung des zweiten </a:t>
            </a:r>
            <a:r>
              <a:rPr lang="de-DE" dirty="0"/>
              <a:t>G</a:t>
            </a:r>
            <a:r>
              <a:rPr lang="de-DE" dirty="0" smtClean="0"/>
              <a:t>ebäudes gemeinsam mit der Graf- von-Zeppelin Oberschule</a:t>
            </a:r>
          </a:p>
          <a:p>
            <a:pPr>
              <a:buFontTx/>
              <a:buChar char="-"/>
            </a:pPr>
            <a:r>
              <a:rPr lang="de-DE" dirty="0" smtClean="0"/>
              <a:t>Aktuell: Bau einer neuen Sporthalle und Mensa </a:t>
            </a:r>
          </a:p>
          <a:p>
            <a:pPr>
              <a:buFontTx/>
              <a:buChar char="-"/>
            </a:pPr>
            <a:r>
              <a:rPr lang="de-DE" dirty="0" smtClean="0"/>
              <a:t>gute technische Ausstattung mit Whiteboards in den Klassenräumen, vielfältigen Geräten in den Naturwissenschaften, Schülerarbeitsplätze, usw.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2494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Die Oberstufe am DBG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9113" y="1557338"/>
            <a:ext cx="8229600" cy="4852987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§"/>
              <a:defRPr/>
            </a:pPr>
            <a:r>
              <a:rPr lang="de-DE" sz="2400" b="1" dirty="0" smtClean="0"/>
              <a:t>Oberstufe am DBG seit 2012</a:t>
            </a:r>
          </a:p>
          <a:p>
            <a:pPr algn="ctr">
              <a:buFont typeface="Wingdings" panose="05000000000000000000" pitchFamily="2" charset="2"/>
              <a:buChar char="§"/>
              <a:defRPr/>
            </a:pPr>
            <a:r>
              <a:rPr lang="de-DE" sz="2400" b="1" dirty="0" smtClean="0"/>
              <a:t>Abiturprüfungen 2015,16,17</a:t>
            </a:r>
          </a:p>
          <a:p>
            <a:pPr algn="ctr">
              <a:buFont typeface="Wingdings" panose="05000000000000000000" pitchFamily="2" charset="2"/>
              <a:buChar char="§"/>
              <a:defRPr/>
            </a:pPr>
            <a:r>
              <a:rPr lang="de-DE" sz="2400" b="1" dirty="0" smtClean="0"/>
              <a:t>Aktuell: ca. 190 Schülerinnen und Schüler, ca. 600 insgesamt</a:t>
            </a:r>
          </a:p>
          <a:p>
            <a:pPr algn="ctr">
              <a:buFont typeface="Wingdings" panose="05000000000000000000" pitchFamily="2" charset="2"/>
              <a:buChar char="§"/>
              <a:defRPr/>
            </a:pPr>
            <a:r>
              <a:rPr lang="de-DE" sz="2400" b="1" dirty="0" smtClean="0"/>
              <a:t>Ca. 50 Lehrerinnen und Lehrer</a:t>
            </a:r>
          </a:p>
          <a:p>
            <a:pPr algn="ctr" eaLnBrk="1" hangingPunct="1">
              <a:buFontTx/>
              <a:buNone/>
              <a:defRPr/>
            </a:pPr>
            <a:endParaRPr lang="de-DE" sz="1500" b="1" u="sng" dirty="0" smtClean="0"/>
          </a:p>
          <a:p>
            <a:pPr algn="ctr" eaLnBrk="1" hangingPunct="1">
              <a:buFontTx/>
              <a:buNone/>
              <a:defRPr/>
            </a:pPr>
            <a:r>
              <a:rPr lang="de-DE" sz="2400" b="1" u="sng" dirty="0" smtClean="0"/>
              <a:t>Grundgedanken</a:t>
            </a:r>
            <a:endParaRPr lang="de-DE" sz="2400" b="1" u="sng" dirty="0"/>
          </a:p>
          <a:p>
            <a:pPr marL="0" indent="0" algn="ctr" eaLnBrk="1" hangingPunct="1">
              <a:buFontTx/>
              <a:buNone/>
              <a:defRPr/>
            </a:pPr>
            <a:endParaRPr lang="de-DE" sz="15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de-DE" sz="2400" b="1" i="1" dirty="0"/>
              <a:t>Überschaubarkeit – Nähe – Ansprechbarkeit - Engagement </a:t>
            </a:r>
            <a:r>
              <a:rPr lang="de-DE" sz="2400" b="1" i="1" dirty="0" smtClean="0"/>
              <a:t>– Motivation</a:t>
            </a:r>
          </a:p>
          <a:p>
            <a:pPr marL="0" indent="0" algn="ctr" eaLnBrk="1" hangingPunct="1">
              <a:buFontTx/>
              <a:buNone/>
              <a:defRPr/>
            </a:pPr>
            <a:endParaRPr lang="de-DE" sz="2400" b="1" i="1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de-DE" sz="2400" b="1" dirty="0" smtClean="0"/>
              <a:t>Planungen </a:t>
            </a:r>
            <a:r>
              <a:rPr lang="de-DE" sz="2400" b="1" dirty="0"/>
              <a:t>für das Abitur </a:t>
            </a:r>
            <a:r>
              <a:rPr lang="de-DE" sz="2400" b="1" dirty="0" smtClean="0"/>
              <a:t>2021:</a:t>
            </a:r>
          </a:p>
          <a:p>
            <a:pPr marL="857250" lvl="1" indent="-457200" eaLnBrk="1" hangingPunct="1">
              <a:buFontTx/>
              <a:buAutoNum type="arabicPeriod"/>
              <a:defRPr/>
            </a:pPr>
            <a:r>
              <a:rPr lang="de-DE" sz="1800" b="1" dirty="0" smtClean="0"/>
              <a:t>Drei Schwerpunkte wählbar (sprachlich, math.-nat., </a:t>
            </a:r>
            <a:r>
              <a:rPr lang="de-DE" sz="1800" b="1" dirty="0" err="1" smtClean="0"/>
              <a:t>gesellschaftsw</a:t>
            </a:r>
            <a:r>
              <a:rPr lang="de-DE" sz="1800" b="1" dirty="0" smtClean="0"/>
              <a:t>.)</a:t>
            </a:r>
            <a:endParaRPr lang="de-DE" sz="1800" b="1" dirty="0"/>
          </a:p>
          <a:p>
            <a:pPr marL="857250" lvl="1" indent="-457200" eaLnBrk="1" hangingPunct="1">
              <a:buFontTx/>
              <a:buAutoNum type="arabicPeriod"/>
              <a:defRPr/>
            </a:pPr>
            <a:r>
              <a:rPr lang="de-DE" sz="1800" b="1" dirty="0" smtClean="0"/>
              <a:t>Sport </a:t>
            </a:r>
            <a:r>
              <a:rPr lang="de-DE" sz="1800" b="1" dirty="0"/>
              <a:t>(wenn angewählt) als 5. </a:t>
            </a:r>
            <a:r>
              <a:rPr lang="de-DE" sz="1800" b="1" dirty="0" smtClean="0"/>
              <a:t>Prüfungsfach, ebenso Kunst / Musik</a:t>
            </a:r>
            <a:endParaRPr lang="de-DE" sz="1800" b="1" dirty="0"/>
          </a:p>
          <a:p>
            <a:pPr algn="ctr">
              <a:buFont typeface="Wingdings" panose="05000000000000000000" pitchFamily="2" charset="2"/>
              <a:buChar char="§"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164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DBG in </a:t>
            </a:r>
            <a:r>
              <a:rPr lang="de-DE" dirty="0" err="1" smtClean="0"/>
              <a:t>Ahlhorn</a:t>
            </a:r>
            <a:r>
              <a:rPr lang="de-DE" dirty="0" smtClean="0"/>
              <a:t>-Großenkneten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Erreichbarkeit:</a:t>
            </a:r>
          </a:p>
          <a:p>
            <a:pPr>
              <a:buFontTx/>
              <a:buChar char="-"/>
            </a:pPr>
            <a:r>
              <a:rPr lang="de-DE" dirty="0" smtClean="0"/>
              <a:t>10 Minuten von Bahnhof (NWB) entfernt</a:t>
            </a:r>
          </a:p>
          <a:p>
            <a:pPr>
              <a:buFontTx/>
              <a:buChar char="-"/>
            </a:pPr>
            <a:r>
              <a:rPr lang="de-DE" dirty="0" smtClean="0"/>
              <a:t>Guter Anschluss an die Busse nach </a:t>
            </a:r>
            <a:r>
              <a:rPr lang="de-DE" dirty="0" err="1" smtClean="0"/>
              <a:t>Wardenburg</a:t>
            </a:r>
            <a:r>
              <a:rPr lang="de-DE" dirty="0" smtClean="0"/>
              <a:t> und Hatten (Fa. </a:t>
            </a:r>
            <a:r>
              <a:rPr lang="de-DE" dirty="0" err="1" smtClean="0"/>
              <a:t>Barkemeyer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734344"/>
            <a:ext cx="280035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24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Möglichkeiten am DBG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4294967295"/>
          </p:nvPr>
        </p:nvSpPr>
        <p:spPr>
          <a:xfrm>
            <a:off x="1038225" y="1268413"/>
            <a:ext cx="8105775" cy="32400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 smtClean="0"/>
              <a:t>Schwerpunkte: </a:t>
            </a:r>
          </a:p>
          <a:p>
            <a:pPr>
              <a:buFontTx/>
              <a:buChar char="-"/>
            </a:pPr>
            <a:r>
              <a:rPr lang="de-DE" sz="2400" dirty="0" smtClean="0"/>
              <a:t>gesellschaftlich, </a:t>
            </a:r>
          </a:p>
          <a:p>
            <a:pPr>
              <a:buFontTx/>
              <a:buChar char="-"/>
            </a:pPr>
            <a:r>
              <a:rPr lang="de-DE" sz="2400" dirty="0" smtClean="0"/>
              <a:t>mathematisch-naturwissenschaftlich </a:t>
            </a:r>
          </a:p>
          <a:p>
            <a:pPr>
              <a:buFontTx/>
              <a:buChar char="-"/>
            </a:pPr>
            <a:r>
              <a:rPr lang="de-DE" sz="2400" dirty="0" smtClean="0"/>
              <a:t>sprachlich </a:t>
            </a:r>
          </a:p>
          <a:p>
            <a:pPr>
              <a:buFontTx/>
              <a:buChar char="-"/>
            </a:pPr>
            <a:r>
              <a:rPr lang="de-DE" altLang="de-DE" sz="2400" dirty="0" smtClean="0"/>
              <a:t>Sporttheorie, als fünftes Prüfungsfach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2400" dirty="0" smtClean="0"/>
              <a:t>Spanisch, als neu einsetzende Fremdsprache für die Schul-jahrgänge 10-12</a:t>
            </a:r>
          </a:p>
          <a:p>
            <a:pPr>
              <a:buFontTx/>
              <a:buChar char="-"/>
            </a:pPr>
            <a:endParaRPr lang="de-DE" sz="2400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539552" y="4725144"/>
            <a:ext cx="813690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de-DE" sz="2400" dirty="0" smtClean="0"/>
              <a:t>Aufgrund unserer Größe können wir anders fördern und unterstützen als große Schulsysteme. Dies ist einer der Gründe, warum wir glauben, dass Real-/Oberschülerinnen und –</a:t>
            </a:r>
            <a:r>
              <a:rPr lang="de-DE" sz="2400" dirty="0" err="1" smtClean="0"/>
              <a:t>schüler</a:t>
            </a:r>
            <a:r>
              <a:rPr lang="de-DE" sz="2400" dirty="0" smtClean="0"/>
              <a:t> bessere Chancen an unserer Schule haben als an vielen anderen Gymnasien.</a:t>
            </a:r>
          </a:p>
          <a:p>
            <a:pPr algn="just"/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xmlns="" val="52736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15578" y="260648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Chancen, Möglichkeiten und Herausforderungen am Ende des Jahrgangs 10</a:t>
            </a:r>
            <a:endParaRPr lang="de-DE" sz="32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1628799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Gliederung: </a:t>
            </a:r>
          </a:p>
          <a:p>
            <a:endParaRPr lang="de-DE" sz="2000" dirty="0" smtClean="0"/>
          </a:p>
          <a:p>
            <a:r>
              <a:rPr lang="de-DE" sz="2000" dirty="0" smtClean="0"/>
              <a:t>Fragen und Interessen</a:t>
            </a:r>
          </a:p>
          <a:p>
            <a:endParaRPr lang="de-DE" sz="2000" dirty="0" smtClean="0"/>
          </a:p>
          <a:p>
            <a:r>
              <a:rPr lang="de-DE" sz="2000" dirty="0" smtClean="0"/>
              <a:t>kurzer Vergleich berufliche und allgemeinbildende Gymnasien</a:t>
            </a:r>
          </a:p>
          <a:p>
            <a:endParaRPr lang="de-DE" sz="2000" dirty="0" smtClean="0"/>
          </a:p>
          <a:p>
            <a:r>
              <a:rPr lang="de-DE" sz="2000" dirty="0" smtClean="0"/>
              <a:t>Angebote des allgemein bildenden Gymnasiums</a:t>
            </a:r>
          </a:p>
          <a:p>
            <a:endParaRPr lang="de-DE" sz="2000" dirty="0" smtClean="0"/>
          </a:p>
          <a:p>
            <a:r>
              <a:rPr lang="de-DE" sz="2000" dirty="0" smtClean="0"/>
              <a:t>Das Dietrich-Bonhoeffer-Gymnasium Großenkneten (DBG)</a:t>
            </a:r>
          </a:p>
          <a:p>
            <a:endParaRPr lang="de-DE" sz="20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xmlns="" val="395102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758404"/>
          </a:xfrm>
        </p:spPr>
        <p:txBody>
          <a:bodyPr>
            <a:normAutofit/>
          </a:bodyPr>
          <a:lstStyle/>
          <a:p>
            <a:pPr algn="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www.dbg-ahlhorn.eu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>inkl. </a:t>
            </a:r>
            <a:r>
              <a:rPr lang="de-DE" sz="2200" dirty="0" err="1" smtClean="0"/>
              <a:t>Infofilm</a:t>
            </a:r>
            <a:endParaRPr lang="de-DE" sz="22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755576" y="2852936"/>
            <a:ext cx="7772400" cy="1500187"/>
          </a:xfrm>
        </p:spPr>
        <p:txBody>
          <a:bodyPr>
            <a:normAutofit/>
          </a:bodyPr>
          <a:lstStyle/>
          <a:p>
            <a:r>
              <a:rPr lang="de-DE" sz="3000" dirty="0" smtClean="0"/>
              <a:t>Vielen Dank für Eure und Ihre Aufmerksamkeit!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xmlns="" val="143881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Allgemeinbildende und berufliche Gymnasien - Abschlüsse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u="sng" dirty="0" smtClean="0"/>
              <a:t>allgemeine Hochschulreife („Vollabitur“):</a:t>
            </a:r>
            <a:br>
              <a:rPr lang="de-DE" u="sng" dirty="0" smtClean="0"/>
            </a:br>
            <a:r>
              <a:rPr lang="de-DE" dirty="0" smtClean="0"/>
              <a:t>- berechtigt zum Studium an allen Universitäten</a:t>
            </a:r>
            <a:br>
              <a:rPr lang="de-DE" dirty="0" smtClean="0"/>
            </a:br>
            <a:r>
              <a:rPr lang="de-DE" dirty="0" smtClean="0"/>
              <a:t>- kann an allgemein bildenden und beruflichen Gymnasien    erworben werden</a:t>
            </a:r>
          </a:p>
          <a:p>
            <a:endParaRPr lang="de-DE" dirty="0" smtClean="0"/>
          </a:p>
          <a:p>
            <a:r>
              <a:rPr lang="de-DE" u="sng" dirty="0" smtClean="0"/>
              <a:t>fachgebundene Hochschulreife (fachgebundenes Vollabitur):</a:t>
            </a:r>
            <a:br>
              <a:rPr lang="de-DE" u="sng" dirty="0" smtClean="0"/>
            </a:br>
            <a:r>
              <a:rPr lang="de-DE" dirty="0"/>
              <a:t>-</a:t>
            </a:r>
            <a:r>
              <a:rPr lang="de-DE" dirty="0" smtClean="0"/>
              <a:t> berechtigt zum Studium bestimmter Fächer an Universitäten</a:t>
            </a:r>
            <a:br>
              <a:rPr lang="de-DE" dirty="0" smtClean="0"/>
            </a:br>
            <a:r>
              <a:rPr lang="de-DE" dirty="0" smtClean="0"/>
              <a:t>- kann an Berufsoberschulen nach Erwerb der Fachhochschulreife erworben werden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u="sng" dirty="0" smtClean="0"/>
              <a:t>Fachhochschulreife (Fachabitur):</a:t>
            </a:r>
            <a:br>
              <a:rPr lang="de-DE" u="sng" dirty="0" smtClean="0"/>
            </a:br>
            <a:r>
              <a:rPr lang="de-DE" dirty="0"/>
              <a:t>-</a:t>
            </a:r>
            <a:r>
              <a:rPr lang="de-DE" dirty="0" smtClean="0"/>
              <a:t> berechtigt zum Studium an allen Fachhochschulen</a:t>
            </a:r>
            <a:br>
              <a:rPr lang="de-DE" dirty="0" smtClean="0"/>
            </a:br>
            <a:r>
              <a:rPr lang="de-DE" dirty="0" smtClean="0"/>
              <a:t>- schulischer Teil kann an </a:t>
            </a:r>
            <a:r>
              <a:rPr lang="de-DE" dirty="0" err="1" smtClean="0"/>
              <a:t>berufl</a:t>
            </a:r>
            <a:r>
              <a:rPr lang="de-DE" dirty="0" smtClean="0"/>
              <a:t>. und allgemein bildenden </a:t>
            </a:r>
            <a:br>
              <a:rPr lang="de-DE" dirty="0" smtClean="0"/>
            </a:br>
            <a:r>
              <a:rPr lang="de-DE" dirty="0" smtClean="0"/>
              <a:t>   Gymnasien nach der 12 oder 13 erworben werden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0450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Angebote der beruflichen Gymnasien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Formen: 		Wirtschaft, Gesundheit und Soziales, </a:t>
            </a:r>
            <a:br>
              <a:rPr lang="de-DE" dirty="0" smtClean="0"/>
            </a:br>
            <a:r>
              <a:rPr lang="de-DE" dirty="0" smtClean="0"/>
              <a:t>			Technik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Schwerpunkte: 	               z.B. bei Technik: Informatik, Bau	</a:t>
            </a:r>
            <a:r>
              <a:rPr lang="de-DE" dirty="0" err="1" smtClean="0"/>
              <a:t>technik</a:t>
            </a:r>
            <a:r>
              <a:rPr lang="de-DE" dirty="0" smtClean="0"/>
              <a:t>,       			Metalltechnik, Elektrotechnik, Mechatronik 			usw.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Fächer:			</a:t>
            </a:r>
            <a:r>
              <a:rPr lang="de-DE" u="sng" dirty="0" smtClean="0"/>
              <a:t>allgemein bildende Fächer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	Deutsch, Englisch, Spanisch, Mathematik, 			Naturwissenschaft, Geschichte, Politik, Werte 			&amp; Normen oder Religion</a:t>
            </a:r>
          </a:p>
          <a:p>
            <a:pPr>
              <a:buNone/>
            </a:pPr>
            <a:r>
              <a:rPr lang="de-DE" dirty="0" smtClean="0"/>
              <a:t>				</a:t>
            </a:r>
            <a:r>
              <a:rPr lang="de-DE" u="sng" dirty="0" smtClean="0"/>
              <a:t>Profilfächer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	z.B. bei Wirtschaft: Betriebswirtschafts-</a:t>
            </a:r>
            <a:br>
              <a:rPr lang="de-DE" dirty="0" smtClean="0"/>
            </a:br>
            <a:r>
              <a:rPr lang="de-DE" dirty="0" smtClean="0"/>
              <a:t>			lehre mit Controlling, Volkswirtschaft, </a:t>
            </a:r>
            <a:br>
              <a:rPr lang="de-DE" dirty="0" smtClean="0"/>
            </a:br>
            <a:r>
              <a:rPr lang="de-DE" dirty="0" smtClean="0"/>
              <a:t>			Informatik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60540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Das berufliche Gymnasium </a:t>
            </a:r>
            <a:br>
              <a:rPr lang="de-DE" sz="2800" dirty="0" smtClean="0"/>
            </a:br>
            <a:r>
              <a:rPr lang="de-DE" sz="2800" dirty="0" smtClean="0"/>
              <a:t>– die richtige Schule für mich?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Es ist interessant für Schülerinnen und Schüler, die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b</a:t>
            </a:r>
            <a:r>
              <a:rPr lang="de-DE" dirty="0" smtClean="0"/>
              <a:t>ereits eine klare Vorstellung von ihrem zukünftigen beruflichen Schwerpunkt haben,</a:t>
            </a:r>
          </a:p>
          <a:p>
            <a:pPr>
              <a:buFontTx/>
              <a:buChar char="-"/>
            </a:pPr>
            <a:r>
              <a:rPr lang="de-DE" dirty="0"/>
              <a:t>e</a:t>
            </a:r>
            <a:r>
              <a:rPr lang="de-DE" dirty="0" smtClean="0"/>
              <a:t>ine klare Vorstellung von den Unterrichtsinhalten und Anforderungen dieser Schulform haben und diesen für sich passend finden,</a:t>
            </a:r>
          </a:p>
          <a:p>
            <a:pPr>
              <a:buFontTx/>
              <a:buChar char="-"/>
            </a:pPr>
            <a:r>
              <a:rPr lang="de-DE" dirty="0" smtClean="0"/>
              <a:t>die bestimmte, allgemein bildende Fächer loswerden wollen </a:t>
            </a:r>
          </a:p>
          <a:p>
            <a:pPr marL="0" indent="0"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Es ist problematisch für Schüler/innen, die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sich nicht ausreichend informiert haben</a:t>
            </a:r>
          </a:p>
          <a:p>
            <a:pPr>
              <a:buFontTx/>
              <a:buChar char="-"/>
            </a:pPr>
            <a:r>
              <a:rPr lang="de-DE" dirty="0"/>
              <a:t>w</a:t>
            </a:r>
            <a:r>
              <a:rPr lang="de-DE" dirty="0" smtClean="0"/>
              <a:t>eitergehende Ziele haben</a:t>
            </a:r>
          </a:p>
          <a:p>
            <a:pPr>
              <a:buFontTx/>
              <a:buChar char="-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1521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Das allgemein bildende Gymnasium – die richtige Schule für mich?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600" dirty="0" smtClean="0"/>
              <a:t>Es ist interessant für Schülerinnen und Schüler, die</a:t>
            </a:r>
          </a:p>
          <a:p>
            <a:pPr marL="0" indent="0">
              <a:buNone/>
            </a:pPr>
            <a:endParaRPr lang="de-DE" sz="2600" dirty="0" smtClean="0"/>
          </a:p>
          <a:p>
            <a:pPr>
              <a:buFontTx/>
              <a:buChar char="-"/>
            </a:pPr>
            <a:r>
              <a:rPr lang="de-DE" sz="2600" dirty="0"/>
              <a:t>breit angelegte Interessen haben und sich möglichst breite Chancen offen halten wollen, </a:t>
            </a:r>
          </a:p>
          <a:p>
            <a:pPr>
              <a:buFontTx/>
              <a:buChar char="-"/>
            </a:pPr>
            <a:r>
              <a:rPr lang="de-DE" sz="2600" dirty="0" smtClean="0"/>
              <a:t>bereit sind sich neuen Herausforderungen zu stellen und auch mögliche Widerstände (z.B. am Anfang schlechtere Noten) zu überwinden,</a:t>
            </a:r>
          </a:p>
          <a:p>
            <a:pPr>
              <a:buFontTx/>
              <a:buChar char="-"/>
            </a:pPr>
            <a:r>
              <a:rPr lang="de-DE" sz="2600" dirty="0"/>
              <a:t>noch unsicher sind, in welchem Bereich ihr späteres Berufsfeld liegen soll, </a:t>
            </a:r>
          </a:p>
          <a:p>
            <a:pPr>
              <a:buFontTx/>
              <a:buChar char="-"/>
            </a:pPr>
            <a:r>
              <a:rPr lang="de-DE" sz="2600" dirty="0" smtClean="0"/>
              <a:t>insgesamt den höchsten deutschen Schulabschluss erlangen wollen. </a:t>
            </a:r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xmlns="" val="1818265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3600" smtClean="0"/>
              <a:t>Wissen – Können – Urteilen –Handeln Ziele der gymnasialen Oberstufe</a:t>
            </a:r>
          </a:p>
        </p:txBody>
      </p:sp>
      <p:sp>
        <p:nvSpPr>
          <p:cNvPr id="11" name="Legende mit Pfeil nach unten 10"/>
          <p:cNvSpPr/>
          <p:nvPr/>
        </p:nvSpPr>
        <p:spPr>
          <a:xfrm>
            <a:off x="828675" y="1557338"/>
            <a:ext cx="7561263" cy="3671887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de-DE" dirty="0"/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600" dirty="0"/>
              <a:t>Stärkung des selbstständigen Lernens</a:t>
            </a: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600" dirty="0"/>
              <a:t>breite, vertiefte  Allgemeinbildung</a:t>
            </a: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600" dirty="0"/>
              <a:t>Vertiefung in gewählten Schwerpunktbereichen</a:t>
            </a: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600" dirty="0"/>
              <a:t>Wissenschaftspropädeutische Grundbildung</a:t>
            </a:r>
          </a:p>
          <a:p>
            <a:pPr algn="ctr">
              <a:defRPr/>
            </a:pP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68313" y="5300663"/>
            <a:ext cx="8280400" cy="1436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400" dirty="0">
                <a:solidFill>
                  <a:srgbClr val="000000"/>
                </a:solidFill>
              </a:rPr>
              <a:t>Studierberechtigung und -fähigkeit </a:t>
            </a:r>
          </a:p>
          <a:p>
            <a:pPr algn="ctr">
              <a:defRPr/>
            </a:pPr>
            <a:r>
              <a:rPr lang="de-DE" sz="2400" dirty="0">
                <a:solidFill>
                  <a:srgbClr val="000000"/>
                </a:solidFill>
              </a:rPr>
              <a:t>– </a:t>
            </a:r>
            <a:r>
              <a:rPr lang="de-DE" sz="2400" i="1" u="sng" dirty="0">
                <a:solidFill>
                  <a:srgbClr val="000000"/>
                </a:solidFill>
              </a:rPr>
              <a:t>allgemeine Hochschulreife</a:t>
            </a: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r>
              <a:rPr lang="de-DE" sz="2400" dirty="0">
                <a:solidFill>
                  <a:srgbClr val="000000"/>
                </a:solidFill>
              </a:rPr>
              <a:t>Ausbildungsfähigkeit für anspruchsvolle Berufsausbildungen </a:t>
            </a:r>
          </a:p>
        </p:txBody>
      </p:sp>
    </p:spTree>
    <p:extLst>
      <p:ext uri="{BB962C8B-B14F-4D97-AF65-F5344CB8AC3E}">
        <p14:creationId xmlns:p14="http://schemas.microsoft.com/office/powerpoint/2010/main" xmlns="" val="86012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800" smtClean="0"/>
              <a:t>Aufbau der gymnasialen Oberstufe</a:t>
            </a: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828674" y="1556792"/>
            <a:ext cx="2555875" cy="5108575"/>
            <a:chOff x="374" y="695"/>
            <a:chExt cx="1610" cy="3218"/>
          </a:xfrm>
          <a:solidFill>
            <a:srgbClr val="EBFFFA"/>
          </a:solidFill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374" y="695"/>
              <a:ext cx="1610" cy="3218"/>
            </a:xfrm>
            <a:prstGeom prst="rect">
              <a:avLst/>
            </a:prstGeom>
            <a:grpFill/>
            <a:ln w="57150" cmpd="thickThin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600" smtClean="0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grpSp>
          <p:nvGrpSpPr>
            <p:cNvPr id="9" name="Group 4"/>
            <p:cNvGrpSpPr>
              <a:grpSpLocks/>
            </p:cNvGrpSpPr>
            <p:nvPr/>
          </p:nvGrpSpPr>
          <p:grpSpPr bwMode="auto">
            <a:xfrm>
              <a:off x="403" y="719"/>
              <a:ext cx="1550" cy="468"/>
              <a:chOff x="820" y="783"/>
              <a:chExt cx="1356" cy="468"/>
            </a:xfrm>
            <a:grpFill/>
          </p:grpSpPr>
          <p:grpSp>
            <p:nvGrpSpPr>
              <p:cNvPr id="10" name="Group 5"/>
              <p:cNvGrpSpPr>
                <a:grpSpLocks/>
              </p:cNvGrpSpPr>
              <p:nvPr/>
            </p:nvGrpSpPr>
            <p:grpSpPr bwMode="auto">
              <a:xfrm>
                <a:off x="822" y="783"/>
                <a:ext cx="1354" cy="194"/>
                <a:chOff x="694" y="966"/>
                <a:chExt cx="1354" cy="194"/>
              </a:xfrm>
              <a:grpFill/>
            </p:grpSpPr>
            <p:sp>
              <p:nvSpPr>
                <p:cNvPr id="1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94" y="966"/>
                  <a:ext cx="680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dirty="0" smtClean="0">
                      <a:latin typeface="Arial Unicode MS" pitchFamily="34" charset="-128"/>
                    </a:rPr>
                    <a:t>11.1</a:t>
                  </a:r>
                </a:p>
              </p:txBody>
            </p:sp>
            <p:sp>
              <p:nvSpPr>
                <p:cNvPr id="1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372" y="966"/>
                  <a:ext cx="676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dirty="0" smtClean="0">
                      <a:latin typeface="Arial Unicode MS" pitchFamily="34" charset="-128"/>
                    </a:rPr>
                    <a:t>11.2</a:t>
                  </a:r>
                </a:p>
              </p:txBody>
            </p:sp>
          </p:grp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820" y="989"/>
                <a:ext cx="1355" cy="26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de-DE" altLang="de-DE" sz="2000" dirty="0" smtClean="0">
                    <a:latin typeface="Arial Unicode MS" pitchFamily="34" charset="-128"/>
                  </a:rPr>
                  <a:t>Einführungsphase</a:t>
                </a:r>
              </a:p>
            </p:txBody>
          </p:sp>
        </p:grpSp>
      </p:grpSp>
      <p:grpSp>
        <p:nvGrpSpPr>
          <p:cNvPr id="14" name="Group 9"/>
          <p:cNvGrpSpPr>
            <a:grpSpLocks/>
          </p:cNvGrpSpPr>
          <p:nvPr/>
        </p:nvGrpSpPr>
        <p:grpSpPr bwMode="auto">
          <a:xfrm>
            <a:off x="3911599" y="1558379"/>
            <a:ext cx="4406900" cy="5108575"/>
            <a:chOff x="2212" y="759"/>
            <a:chExt cx="2776" cy="3218"/>
          </a:xfrm>
          <a:solidFill>
            <a:srgbClr val="EBFFFA"/>
          </a:solidFill>
        </p:grpSpPr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212" y="759"/>
              <a:ext cx="2776" cy="3218"/>
            </a:xfrm>
            <a:prstGeom prst="rect">
              <a:avLst/>
            </a:prstGeom>
            <a:grpFill/>
            <a:ln w="57150" cmpd="thickThin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600" smtClean="0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grpSp>
          <p:nvGrpSpPr>
            <p:cNvPr id="16" name="Group 11"/>
            <p:cNvGrpSpPr>
              <a:grpSpLocks/>
            </p:cNvGrpSpPr>
            <p:nvPr/>
          </p:nvGrpSpPr>
          <p:grpSpPr bwMode="auto">
            <a:xfrm>
              <a:off x="2235" y="783"/>
              <a:ext cx="2729" cy="502"/>
              <a:chOff x="2235" y="783"/>
              <a:chExt cx="2729" cy="502"/>
            </a:xfrm>
            <a:grpFill/>
          </p:grpSpPr>
          <p:grpSp>
            <p:nvGrpSpPr>
              <p:cNvPr id="17" name="Group 12"/>
              <p:cNvGrpSpPr>
                <a:grpSpLocks/>
              </p:cNvGrpSpPr>
              <p:nvPr/>
            </p:nvGrpSpPr>
            <p:grpSpPr bwMode="auto">
              <a:xfrm>
                <a:off x="2236" y="783"/>
                <a:ext cx="1364" cy="194"/>
                <a:chOff x="694" y="966"/>
                <a:chExt cx="1354" cy="194"/>
              </a:xfrm>
              <a:grpFill/>
            </p:grpSpPr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94" y="966"/>
                  <a:ext cx="680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dirty="0" smtClean="0">
                      <a:latin typeface="Arial Unicode MS" pitchFamily="34" charset="-128"/>
                    </a:rPr>
                    <a:t>12.1</a:t>
                  </a: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372" y="966"/>
                  <a:ext cx="676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smtClean="0">
                      <a:latin typeface="Arial Unicode MS" pitchFamily="34" charset="-128"/>
                    </a:rPr>
                    <a:t>12.2</a:t>
                  </a:r>
                </a:p>
              </p:txBody>
            </p:sp>
          </p:grpSp>
          <p:grpSp>
            <p:nvGrpSpPr>
              <p:cNvPr id="18" name="Group 15"/>
              <p:cNvGrpSpPr>
                <a:grpSpLocks/>
              </p:cNvGrpSpPr>
              <p:nvPr/>
            </p:nvGrpSpPr>
            <p:grpSpPr bwMode="auto">
              <a:xfrm>
                <a:off x="3602" y="783"/>
                <a:ext cx="1362" cy="194"/>
                <a:chOff x="694" y="966"/>
                <a:chExt cx="1354" cy="194"/>
              </a:xfrm>
              <a:grpFill/>
            </p:grpSpPr>
            <p:sp>
              <p:nvSpPr>
                <p:cNvPr id="2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694" y="966"/>
                  <a:ext cx="680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smtClean="0">
                      <a:latin typeface="Arial Unicode MS" pitchFamily="34" charset="-128"/>
                    </a:rPr>
                    <a:t>13.1</a:t>
                  </a:r>
                </a:p>
              </p:txBody>
            </p:sp>
            <p:sp>
              <p:nvSpPr>
                <p:cNvPr id="2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372" y="966"/>
                  <a:ext cx="676" cy="194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000" rIns="180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  <a:defRPr/>
                  </a:pPr>
                  <a:r>
                    <a:rPr lang="de-DE" altLang="de-DE" sz="1400" b="0" smtClean="0">
                      <a:latin typeface="Arial Unicode MS" pitchFamily="34" charset="-128"/>
                    </a:rPr>
                    <a:t>13.2</a:t>
                  </a:r>
                </a:p>
              </p:txBody>
            </p:sp>
          </p:grpSp>
          <p:sp>
            <p:nvSpPr>
              <p:cNvPr id="19" name="Text Box 18"/>
              <p:cNvSpPr txBox="1">
                <a:spLocks noChangeArrowheads="1"/>
              </p:cNvSpPr>
              <p:nvPr/>
            </p:nvSpPr>
            <p:spPr bwMode="auto">
              <a:xfrm>
                <a:off x="2235" y="985"/>
                <a:ext cx="2729" cy="30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de-DE" altLang="de-DE" sz="2400" smtClean="0">
                    <a:latin typeface="Arial Unicode MS" pitchFamily="34" charset="-128"/>
                  </a:rPr>
                  <a:t>Qualifikationsphase</a:t>
                </a:r>
              </a:p>
            </p:txBody>
          </p:sp>
        </p:grpSp>
      </p:grp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3735388" y="3592513"/>
            <a:ext cx="46355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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Unterricht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 Unicode MS" pitchFamily="34" charset="-128"/>
              </a:rPr>
              <a:t>Kernfächern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 Unicode MS" pitchFamily="34" charset="-128"/>
              </a:rPr>
              <a:t>Schwerpunktfächern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 Unicode MS" pitchFamily="34" charset="-128"/>
              </a:rPr>
              <a:t>Ergänzungsfächern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 Unicode MS" pitchFamily="34" charset="-128"/>
              </a:rPr>
              <a:t>Wahlfächern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 Unicode MS" pitchFamily="34" charset="-128"/>
              </a:rPr>
              <a:t>Seminarfach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latin typeface="Arial Unicode MS" pitchFamily="34" charset="-128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679825" y="5476875"/>
            <a:ext cx="46497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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Erwerb einer </a:t>
            </a:r>
            <a:r>
              <a:rPr lang="de-DE" altLang="de-DE" sz="1600" b="0">
                <a:latin typeface="Arial Unicode MS" pitchFamily="34" charset="-128"/>
                <a:sym typeface="Wingdings 3" pitchFamily="18" charset="2"/>
              </a:rPr>
              <a:t></a:t>
            </a:r>
            <a:r>
              <a:rPr lang="de-DE" altLang="de-DE" sz="1600">
                <a:latin typeface="Arial Unicode MS" pitchFamily="34" charset="-128"/>
              </a:rPr>
              <a:t>Gesamtqualifikation</a:t>
            </a:r>
            <a:r>
              <a:rPr lang="de-DE" altLang="de-DE" sz="1600" b="0">
                <a:latin typeface="Arial Unicode MS" pitchFamily="34" charset="-128"/>
                <a:sym typeface="Wingdings 3" pitchFamily="18" charset="2"/>
              </a:rPr>
              <a:t>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durch Leistungen in der Qualifikationsphase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und in der Abiturprüfung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890588" y="2511425"/>
            <a:ext cx="2474912" cy="1314450"/>
          </a:xfrm>
          <a:prstGeom prst="rect">
            <a:avLst/>
          </a:prstGeom>
          <a:solidFill>
            <a:srgbClr val="F3FFF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6800" rIns="18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</a:t>
            </a:r>
            <a:endParaRPr lang="de-DE" altLang="de-DE" sz="160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Klassenverband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klassenübergreifende Lerngruppen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895350" y="3894138"/>
            <a:ext cx="2493963" cy="1079500"/>
          </a:xfrm>
          <a:prstGeom prst="rect">
            <a:avLst/>
          </a:prstGeom>
          <a:solidFill>
            <a:srgbClr val="F3FFF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6800" rIns="18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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</a:rPr>
              <a:t>(Wahl-) Pflichtunterricht und Wahlunterricht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836613" y="5308600"/>
            <a:ext cx="2562225" cy="1314450"/>
          </a:xfrm>
          <a:prstGeom prst="rect">
            <a:avLst/>
          </a:prstGeom>
          <a:solidFill>
            <a:srgbClr val="F3FFF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6800" rIns="18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</a:t>
            </a:r>
            <a:endParaRPr lang="de-DE" altLang="de-DE" sz="1600" b="0">
              <a:latin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Vorbereitung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und Grundlage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für die Arbeit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0">
                <a:latin typeface="Arial Unicode MS" pitchFamily="34" charset="-128"/>
              </a:rPr>
              <a:t>in der Qualifikationsphase</a:t>
            </a: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3343535" y="1536377"/>
            <a:ext cx="522288" cy="5108575"/>
            <a:chOff x="1984" y="758"/>
            <a:chExt cx="329" cy="3218"/>
          </a:xfrm>
          <a:solidFill>
            <a:srgbClr val="FFF7F7"/>
          </a:solidFill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984" y="758"/>
              <a:ext cx="329" cy="3218"/>
            </a:xfrm>
            <a:prstGeom prst="rect">
              <a:avLst/>
            </a:prstGeom>
            <a:grpFill/>
            <a:ln w="57150" cmpd="thickThin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de-DE" altLang="de-DE" sz="1600" smtClean="0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sp>
          <p:nvSpPr>
            <p:cNvPr id="31" name="Text Box 26"/>
            <p:cNvSpPr txBox="1">
              <a:spLocks noChangeArrowheads="1"/>
            </p:cNvSpPr>
            <p:nvPr/>
          </p:nvSpPr>
          <p:spPr bwMode="auto">
            <a:xfrm rot="10800000">
              <a:off x="2004" y="873"/>
              <a:ext cx="252" cy="302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lIns="18000" tIns="10800" rIns="18000" bIns="10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de-DE" altLang="de-DE" sz="2400" smtClean="0">
                  <a:latin typeface="Arial Unicode MS" pitchFamily="34" charset="-128"/>
                </a:rPr>
                <a:t>Versetzung</a:t>
              </a:r>
            </a:p>
          </p:txBody>
        </p:sp>
      </p:grpSp>
      <p:sp>
        <p:nvSpPr>
          <p:cNvPr id="17419" name="Text Box 31"/>
          <p:cNvSpPr txBox="1">
            <a:spLocks noChangeArrowheads="1"/>
          </p:cNvSpPr>
          <p:nvPr/>
        </p:nvSpPr>
        <p:spPr bwMode="auto">
          <a:xfrm>
            <a:off x="6678613" y="2228850"/>
            <a:ext cx="1489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de-DE" altLang="de-DE" sz="1600">
              <a:latin typeface="Arial Unicode MS" pitchFamily="34" charset="-128"/>
            </a:endParaRPr>
          </a:p>
        </p:txBody>
      </p:sp>
      <p:grpSp>
        <p:nvGrpSpPr>
          <p:cNvPr id="33" name="Group 34"/>
          <p:cNvGrpSpPr>
            <a:grpSpLocks/>
          </p:cNvGrpSpPr>
          <p:nvPr/>
        </p:nvGrpSpPr>
        <p:grpSpPr bwMode="auto">
          <a:xfrm>
            <a:off x="4029075" y="2393950"/>
            <a:ext cx="4156075" cy="1558925"/>
            <a:chOff x="2390" y="1222"/>
            <a:chExt cx="2618" cy="982"/>
          </a:xfrm>
        </p:grpSpPr>
        <p:sp>
          <p:nvSpPr>
            <p:cNvPr id="17421" name="Text Box 30"/>
            <p:cNvSpPr txBox="1">
              <a:spLocks noChangeArrowheads="1"/>
            </p:cNvSpPr>
            <p:nvPr/>
          </p:nvSpPr>
          <p:spPr bwMode="auto">
            <a:xfrm>
              <a:off x="2390" y="1222"/>
              <a:ext cx="1630" cy="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1600">
                  <a:latin typeface="Arial Unicode MS" pitchFamily="34" charset="-128"/>
                </a:rPr>
                <a:t>Angebot von Schwerpunkten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1600">
                  <a:latin typeface="Arial Unicode MS" pitchFamily="34" charset="-128"/>
                </a:rPr>
                <a:t>Thematisch bestimmte Halbjahresabschnitte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de-DE" altLang="de-DE" sz="1600">
                <a:latin typeface="Arial Unicode MS" pitchFamily="34" charset="-128"/>
              </a:endParaRPr>
            </a:p>
          </p:txBody>
        </p:sp>
        <p:sp>
          <p:nvSpPr>
            <p:cNvPr id="17422" name="Line 32"/>
            <p:cNvSpPr>
              <a:spLocks noChangeShapeType="1"/>
            </p:cNvSpPr>
            <p:nvPr/>
          </p:nvSpPr>
          <p:spPr bwMode="auto">
            <a:xfrm>
              <a:off x="4074" y="1294"/>
              <a:ext cx="7" cy="51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de-DE"/>
            </a:p>
          </p:txBody>
        </p:sp>
        <p:sp>
          <p:nvSpPr>
            <p:cNvPr id="17423" name="Text Box 33"/>
            <p:cNvSpPr txBox="1">
              <a:spLocks noChangeArrowheads="1"/>
            </p:cNvSpPr>
            <p:nvPr/>
          </p:nvSpPr>
          <p:spPr bwMode="auto">
            <a:xfrm>
              <a:off x="4136" y="1304"/>
              <a:ext cx="87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1400">
                  <a:latin typeface="Arial Unicode MS" pitchFamily="34" charset="-128"/>
                </a:rPr>
                <a:t>Abiturprüfung (Zentralabitur)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6133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25" grpId="0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1358</Words>
  <Application>Microsoft Office PowerPoint</Application>
  <PresentationFormat>Bildschirmpräsentation (4:3)</PresentationFormat>
  <Paragraphs>334</Paragraphs>
  <Slides>30</Slides>
  <Notes>10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2" baseType="lpstr">
      <vt:lpstr>Larissa</vt:lpstr>
      <vt:lpstr>Microsoft Office Excel 97-2003-Arbeitsblatt</vt:lpstr>
      <vt:lpstr>Chancen, Möglichkeiten und Herausforderungen am Ende des Jahrgangs 10</vt:lpstr>
      <vt:lpstr>Dietrich-Bonhoeffer-Gymnasium, Ahlhorn</vt:lpstr>
      <vt:lpstr>Chancen, Möglichkeiten und Herausforderungen am Ende des Jahrgangs 10</vt:lpstr>
      <vt:lpstr>Allgemeinbildende und berufliche Gymnasien - Abschlüsse</vt:lpstr>
      <vt:lpstr>Angebote der beruflichen Gymnasien </vt:lpstr>
      <vt:lpstr>Das berufliche Gymnasium  – die richtige Schule für mich? </vt:lpstr>
      <vt:lpstr>Das allgemein bildende Gymnasium – die richtige Schule für mich?</vt:lpstr>
      <vt:lpstr>Wissen – Können – Urteilen –Handeln Ziele der gymnasialen Oberstufe</vt:lpstr>
      <vt:lpstr>Aufbau der gymnasialen Oberstufe</vt:lpstr>
      <vt:lpstr>Der Jahrgang 11</vt:lpstr>
      <vt:lpstr>Ziele der E-Phase</vt:lpstr>
      <vt:lpstr>Stundentafel</vt:lpstr>
      <vt:lpstr>Leistungsbewertung</vt:lpstr>
      <vt:lpstr>Sprachauflagen am Gymnasium</vt:lpstr>
      <vt:lpstr>Berufsorientierung am DBG</vt:lpstr>
      <vt:lpstr>Folie 16</vt:lpstr>
      <vt:lpstr>Verweildauer in der  gymnasialen Oberstufe</vt:lpstr>
      <vt:lpstr>mögliche Abschlüsse am DBG</vt:lpstr>
      <vt:lpstr>Allgem. Informationen zur Qualifikationsphase </vt:lpstr>
      <vt:lpstr>Mögliche Schwerpunktsetzungen in der Qualifikationsphase</vt:lpstr>
      <vt:lpstr>Abiturbedingungen 1 Prüfungsfächer und Fremdsprachenbedingungen</vt:lpstr>
      <vt:lpstr>Abiturbedingungen 2</vt:lpstr>
      <vt:lpstr>Abiturbedingungen 3a Bildung der Gesamtqualifikation (Abiturschnitt)</vt:lpstr>
      <vt:lpstr>Abiturbedingungen 3b</vt:lpstr>
      <vt:lpstr>Das Dietrich-Bonhoeffer-Gymnasium Großenkneten </vt:lpstr>
      <vt:lpstr>Das DBG in Ahlhorn-Großenkneten</vt:lpstr>
      <vt:lpstr>Die Oberstufe am DBG</vt:lpstr>
      <vt:lpstr>Das DBG in Ahlhorn-Großenkneten</vt:lpstr>
      <vt:lpstr>Möglichkeiten am DBG</vt:lpstr>
      <vt:lpstr> www.dbg-ahlhorn.eu inkl. Infofilm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Chancen, Möglichkeiten und Herausforderungen am Ende des Jahrgangs 10</dc:title>
  <dc:creator>Henning</dc:creator>
  <cp:lastModifiedBy>Lehrer4</cp:lastModifiedBy>
  <cp:revision>16</cp:revision>
  <dcterms:created xsi:type="dcterms:W3CDTF">2014-12-01T15:31:45Z</dcterms:created>
  <dcterms:modified xsi:type="dcterms:W3CDTF">2018-01-09T08:38:56Z</dcterms:modified>
</cp:coreProperties>
</file>