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4" r:id="rId10"/>
    <p:sldId id="263" r:id="rId11"/>
    <p:sldId id="266" r:id="rId12"/>
    <p:sldId id="268" r:id="rId13"/>
    <p:sldId id="265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80" d="100"/>
          <a:sy n="80" d="100"/>
        </p:scale>
        <p:origin x="-14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77575F-C9DC-4226-ABAB-4EC7A20CFA7A}" type="datetimeFigureOut">
              <a:rPr lang="de-DE" smtClean="0"/>
              <a:pPr/>
              <a:t>10.10.2020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969E741-457A-4BAA-A2FD-3B0D28E720D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ure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4143404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/>
              <a:t>Erste Informationen und Eindrücke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zu </a:t>
            </a:r>
            <a:r>
              <a:rPr lang="de-DE" b="1" i="1" dirty="0" smtClean="0"/>
              <a:t>Sport als Prüfungsfach (P5)</a:t>
            </a:r>
            <a:br>
              <a:rPr lang="de-DE" b="1" i="1" dirty="0" smtClean="0"/>
            </a:br>
            <a:r>
              <a:rPr lang="de-DE" b="1" i="1" dirty="0" smtClean="0"/>
              <a:t/>
            </a:r>
            <a:br>
              <a:rPr lang="de-DE" b="1" i="1" dirty="0" smtClean="0"/>
            </a:br>
            <a:r>
              <a:rPr lang="de-DE" sz="2000" b="1" i="1" dirty="0" smtClean="0"/>
              <a:t>Stand: </a:t>
            </a:r>
            <a:r>
              <a:rPr lang="de-DE" sz="2000" b="1" i="1" dirty="0" smtClean="0"/>
              <a:t>10.10.2020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4. Ablauf Abiturprüfung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92933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de-DE" sz="5000" b="1" u="sng" dirty="0" smtClean="0"/>
          </a:p>
          <a:p>
            <a:pPr algn="ctr">
              <a:buNone/>
            </a:pPr>
            <a:r>
              <a:rPr lang="de-DE" sz="4000" b="1" u="sng" dirty="0" smtClean="0"/>
              <a:t>Praktische Prüfung</a:t>
            </a:r>
          </a:p>
          <a:p>
            <a:pPr algn="ctr">
              <a:buNone/>
            </a:pPr>
            <a:endParaRPr lang="de-DE" sz="4000" b="1" u="sng" dirty="0" smtClean="0"/>
          </a:p>
          <a:p>
            <a:r>
              <a:rPr lang="de-DE" sz="4000" dirty="0" smtClean="0"/>
              <a:t>Prüfung in </a:t>
            </a:r>
            <a:r>
              <a:rPr lang="de-DE" sz="4000" b="1" dirty="0" smtClean="0"/>
              <a:t>einer Individualsportart</a:t>
            </a:r>
            <a:r>
              <a:rPr lang="de-DE" sz="4000" dirty="0" smtClean="0"/>
              <a:t> (Bewegungsfeldgruppe A) und </a:t>
            </a:r>
            <a:r>
              <a:rPr lang="de-DE" sz="4000" b="1" dirty="0" smtClean="0"/>
              <a:t>einer Mannschaftsportart </a:t>
            </a:r>
            <a:r>
              <a:rPr lang="de-DE" sz="4000" dirty="0" smtClean="0"/>
              <a:t>(Bewegungsfeldgruppe B)</a:t>
            </a:r>
          </a:p>
          <a:p>
            <a:pPr>
              <a:buNone/>
            </a:pPr>
            <a:endParaRPr lang="de-DE" sz="4000" dirty="0" smtClean="0"/>
          </a:p>
          <a:p>
            <a:r>
              <a:rPr lang="de-DE" sz="4000" dirty="0" smtClean="0"/>
              <a:t>nicht an einem Tag (z.B. Leichtathletik in 12/1)</a:t>
            </a:r>
          </a:p>
          <a:p>
            <a:endParaRPr lang="de-DE" sz="4000" dirty="0"/>
          </a:p>
          <a:p>
            <a:pPr algn="ctr">
              <a:buNone/>
            </a:pPr>
            <a:r>
              <a:rPr lang="de-DE" sz="4000" b="1" u="sng" dirty="0" smtClean="0"/>
              <a:t>Theoretische Prüfung</a:t>
            </a:r>
          </a:p>
          <a:p>
            <a:pPr algn="ctr">
              <a:buNone/>
            </a:pPr>
            <a:endParaRPr lang="de-DE" sz="4000" b="1" u="sng" dirty="0" smtClean="0"/>
          </a:p>
          <a:p>
            <a:r>
              <a:rPr lang="de-DE" sz="4000" dirty="0"/>
              <a:t>m</a:t>
            </a:r>
            <a:r>
              <a:rPr lang="de-DE" sz="4000" dirty="0" smtClean="0"/>
              <a:t>ündliches Prüfungsgespräch mit thematischem Semesterübergriff</a:t>
            </a:r>
          </a:p>
          <a:p>
            <a:pPr>
              <a:buNone/>
            </a:pPr>
            <a:endParaRPr lang="de-DE" sz="4000" dirty="0" smtClean="0"/>
          </a:p>
          <a:p>
            <a:r>
              <a:rPr lang="de-DE" sz="4000" dirty="0" smtClean="0"/>
              <a:t>Rückbezug auf eigenes sportliches Treiben</a:t>
            </a:r>
          </a:p>
          <a:p>
            <a:pPr>
              <a:buNone/>
            </a:pPr>
            <a:endParaRPr lang="de-DE" sz="4000" dirty="0" smtClean="0"/>
          </a:p>
          <a:p>
            <a:r>
              <a:rPr lang="de-DE" sz="4000" dirty="0" smtClean="0"/>
              <a:t>Möglichkeit der Präsentationsprüfung (</a:t>
            </a:r>
            <a:r>
              <a:rPr lang="de-DE" sz="4000" i="1" dirty="0" smtClean="0"/>
              <a:t>vgl. § 10 AVO-GOBAK </a:t>
            </a:r>
            <a:r>
              <a:rPr lang="de-DE" sz="4000" dirty="0" smtClean="0"/>
              <a:t>)</a:t>
            </a:r>
          </a:p>
          <a:p>
            <a:pPr>
              <a:buNone/>
            </a:pPr>
            <a:endParaRPr lang="de-DE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4. Ablauf Abiturprüfung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14282" y="1428736"/>
            <a:ext cx="892971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/>
              <a:t>Bewertung gemäß der </a:t>
            </a:r>
            <a:r>
              <a:rPr lang="de-DE" sz="3000" i="1" dirty="0"/>
              <a:t>Verordnung über die Abschlüsse in der gymnasialen Oberstufe, im Fachgymnasium, im Abendgymnasium und im Kolleg (AVO-GOFAK</a:t>
            </a:r>
            <a:r>
              <a:rPr lang="de-DE" sz="3000" b="1" i="1" dirty="0" smtClean="0"/>
              <a:t>), </a:t>
            </a:r>
            <a:r>
              <a:rPr lang="de-DE" sz="3000" i="1" dirty="0" smtClean="0"/>
              <a:t>Anlage 1a ( zu § 4 Abs. 2 Satz 1 ):</a:t>
            </a:r>
          </a:p>
          <a:p>
            <a:endParaRPr lang="de-DE" sz="3000" i="1" dirty="0"/>
          </a:p>
          <a:p>
            <a:r>
              <a:rPr lang="de-DE" sz="3000" i="1" dirty="0" smtClean="0"/>
              <a:t>3. Sport als fünftes Prüfungsfach</a:t>
            </a:r>
          </a:p>
          <a:p>
            <a:endParaRPr lang="de-DE" sz="1500" i="1" dirty="0"/>
          </a:p>
          <a:p>
            <a:pPr>
              <a:tabLst>
                <a:tab pos="360363" algn="l"/>
              </a:tabLst>
            </a:pPr>
            <a:r>
              <a:rPr lang="de-DE" sz="3000" i="1" dirty="0" smtClean="0"/>
              <a:t>	</a:t>
            </a:r>
            <a:r>
              <a:rPr lang="de-DE" sz="3000" b="1" i="1" dirty="0" smtClean="0"/>
              <a:t>Berechnungsformel: E = (8p + 4m) : 3</a:t>
            </a:r>
          </a:p>
          <a:p>
            <a:pPr>
              <a:tabLst>
                <a:tab pos="360363" algn="l"/>
              </a:tabLst>
            </a:pPr>
            <a:endParaRPr lang="de-DE" sz="1500" i="1" dirty="0"/>
          </a:p>
          <a:p>
            <a:pPr>
              <a:tabLst>
                <a:tab pos="360363" algn="l"/>
              </a:tabLst>
            </a:pPr>
            <a:r>
              <a:rPr lang="de-DE" sz="3000" i="1" dirty="0" smtClean="0"/>
              <a:t>	E = Prüfungsergebnis;</a:t>
            </a:r>
          </a:p>
          <a:p>
            <a:pPr>
              <a:tabLst>
                <a:tab pos="360363" algn="l"/>
              </a:tabLst>
            </a:pPr>
            <a:r>
              <a:rPr lang="de-DE" sz="3000" i="1" dirty="0" smtClean="0"/>
              <a:t>	p = Punktzahl der sportpraktischen Prüfung;</a:t>
            </a:r>
          </a:p>
          <a:p>
            <a:pPr>
              <a:tabLst>
                <a:tab pos="360363" algn="l"/>
              </a:tabLst>
            </a:pPr>
            <a:r>
              <a:rPr lang="de-DE" sz="3000" i="1" dirty="0"/>
              <a:t>	</a:t>
            </a:r>
            <a:r>
              <a:rPr lang="de-DE" sz="3000" i="1" dirty="0" smtClean="0"/>
              <a:t>m = Punktzahl der mündlichen Prüfung</a:t>
            </a:r>
            <a:endParaRPr lang="de-DE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4. Ablauf Abiturprüfung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14282" y="928670"/>
            <a:ext cx="892971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600" dirty="0" smtClean="0"/>
          </a:p>
          <a:p>
            <a:r>
              <a:rPr lang="de-DE" sz="2600" dirty="0" smtClean="0"/>
              <a:t>Hinweise:</a:t>
            </a:r>
          </a:p>
          <a:p>
            <a:pPr marL="301625" indent="-301625">
              <a:buAutoNum type="romanUcParenR"/>
            </a:pPr>
            <a:r>
              <a:rPr lang="de-DE" sz="2600" dirty="0" smtClean="0"/>
              <a:t>Kann </a:t>
            </a:r>
            <a:r>
              <a:rPr lang="de-DE" sz="2600" b="1" dirty="0" smtClean="0"/>
              <a:t>aus Verletzungsgründen </a:t>
            </a:r>
            <a:r>
              <a:rPr lang="de-DE" sz="2600" dirty="0" smtClean="0"/>
              <a:t>keine sportpraktische Prüfung erfolgen (auch nicht im Zuge einer Nachprüfung), wird </a:t>
            </a:r>
            <a:r>
              <a:rPr lang="de-DE" sz="2600" b="1" dirty="0" smtClean="0"/>
              <a:t>ausschließlich die Note der mündlichen Prüfung  </a:t>
            </a:r>
            <a:r>
              <a:rPr lang="de-DE" sz="2600" dirty="0" smtClean="0"/>
              <a:t>in die Abiturnote eingehen.</a:t>
            </a:r>
          </a:p>
          <a:p>
            <a:pPr marL="301625" indent="-301625"/>
            <a:endParaRPr lang="de-DE" sz="1000" dirty="0" smtClean="0"/>
          </a:p>
          <a:p>
            <a:pPr marL="301625" indent="-301625"/>
            <a:r>
              <a:rPr lang="de-DE" sz="2600" dirty="0" smtClean="0"/>
              <a:t>II) </a:t>
            </a:r>
            <a:r>
              <a:rPr lang="de-DE" sz="2600" i="1" dirty="0" smtClean="0"/>
              <a:t>Verordnung über Abschlüsse der Gymnasialen Oberstufe:</a:t>
            </a:r>
            <a:r>
              <a:rPr lang="de-DE" sz="2600" dirty="0" smtClean="0"/>
              <a:t> </a:t>
            </a:r>
          </a:p>
          <a:p>
            <a:pPr marL="301625" indent="-301625">
              <a:buNone/>
            </a:pPr>
            <a:r>
              <a:rPr lang="de-DE" sz="2600" dirty="0" smtClean="0"/>
              <a:t>	„Wenn im Fach Sport der [..] sportpraktische oder mündliche Teil der Prüfung mit der Note ,mangelhaft‘ oder ,ungenügend‘ bewertet worden ist, kann das Gesamtergebnis bei der Bewertung eines Prüfungsteils mit der Note ,mangelhaft‘ nicht über </a:t>
            </a:r>
            <a:r>
              <a:rPr lang="de-DE" sz="2600" dirty="0" smtClean="0"/>
              <a:t>06 </a:t>
            </a:r>
            <a:r>
              <a:rPr lang="de-DE" sz="2600" dirty="0" smtClean="0"/>
              <a:t>Punkte und bei der Bewertung eines Prüfungsteils mit der Note ,ungenügend‘ nicht über </a:t>
            </a:r>
            <a:r>
              <a:rPr lang="de-DE" sz="2600" dirty="0" smtClean="0"/>
              <a:t>03 </a:t>
            </a:r>
            <a:r>
              <a:rPr lang="de-DE" sz="2600" dirty="0" smtClean="0"/>
              <a:t>Punkte hinausgehen.“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Relevante Informationsquellen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00174"/>
            <a:ext cx="8972520" cy="5214974"/>
          </a:xfrm>
        </p:spPr>
        <p:txBody>
          <a:bodyPr>
            <a:normAutofit fontScale="92500" lnSpcReduction="20000"/>
          </a:bodyPr>
          <a:lstStyle/>
          <a:p>
            <a:r>
              <a:rPr lang="de-DE" sz="2200" i="1" dirty="0" smtClean="0"/>
              <a:t>Kerncurriculum </a:t>
            </a:r>
            <a:r>
              <a:rPr lang="de-DE" sz="2200" i="1" dirty="0"/>
              <a:t>für </a:t>
            </a:r>
            <a:r>
              <a:rPr lang="de-DE" sz="2200" i="1" dirty="0" smtClean="0"/>
              <a:t>das </a:t>
            </a:r>
            <a:r>
              <a:rPr lang="de-DE" sz="2200" i="1" dirty="0"/>
              <a:t>Gymnasium – </a:t>
            </a:r>
            <a:r>
              <a:rPr lang="de-DE" sz="2200" i="1" dirty="0" smtClean="0"/>
              <a:t>Gymnasiale Oberstufe; die </a:t>
            </a:r>
            <a:r>
              <a:rPr lang="de-DE" sz="2200" i="1" dirty="0"/>
              <a:t>Gesamtschule – gymnasiale Oberstufe </a:t>
            </a:r>
            <a:r>
              <a:rPr lang="de-DE" sz="2200" i="1" dirty="0" smtClean="0"/>
              <a:t>das </a:t>
            </a:r>
            <a:r>
              <a:rPr lang="de-DE" sz="2200" i="1" dirty="0"/>
              <a:t>Berufliche Gymnasium </a:t>
            </a:r>
            <a:r>
              <a:rPr lang="de-DE" sz="2200" i="1" dirty="0" smtClean="0"/>
              <a:t>; das </a:t>
            </a:r>
            <a:r>
              <a:rPr lang="de-DE" sz="2200" i="1" dirty="0"/>
              <a:t>Kolleg </a:t>
            </a:r>
            <a:r>
              <a:rPr lang="de-DE" sz="2200" i="1" dirty="0" smtClean="0"/>
              <a:t>im </a:t>
            </a:r>
            <a:r>
              <a:rPr lang="de-DE" sz="2200" i="1" dirty="0"/>
              <a:t>F</a:t>
            </a:r>
            <a:r>
              <a:rPr lang="de-DE" sz="2200" i="1" dirty="0" smtClean="0"/>
              <a:t>ach </a:t>
            </a:r>
            <a:r>
              <a:rPr lang="de-DE" sz="2200" i="1" dirty="0" smtClean="0"/>
              <a:t>Sport</a:t>
            </a:r>
          </a:p>
          <a:p>
            <a:pPr>
              <a:buNone/>
            </a:pP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	(hinterlegt auf DBG-Homepage bei Fach Sport)</a:t>
            </a:r>
            <a:endParaRPr lang="de-DE" sz="22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sz="2200" dirty="0" smtClean="0"/>
              <a:t>	</a:t>
            </a:r>
          </a:p>
          <a:p>
            <a:r>
              <a:rPr lang="de-DE" sz="2200" i="1" dirty="0" smtClean="0"/>
              <a:t>Ergänzende </a:t>
            </a:r>
            <a:r>
              <a:rPr lang="de-DE" sz="2200" i="1" dirty="0"/>
              <a:t>Bestimmungen </a:t>
            </a:r>
            <a:r>
              <a:rPr lang="de-DE" sz="2200" i="1" dirty="0" smtClean="0"/>
              <a:t>für </a:t>
            </a:r>
            <a:r>
              <a:rPr lang="de-DE" sz="2200" i="1" dirty="0"/>
              <a:t>die Abiturprüfung </a:t>
            </a:r>
            <a:r>
              <a:rPr lang="de-DE" sz="2200" i="1" dirty="0" smtClean="0"/>
              <a:t> im </a:t>
            </a:r>
            <a:r>
              <a:rPr lang="de-DE" sz="2200" i="1" dirty="0"/>
              <a:t>Lande </a:t>
            </a:r>
            <a:r>
              <a:rPr lang="de-DE" sz="2200" i="1" dirty="0" err="1" smtClean="0"/>
              <a:t>Nds</a:t>
            </a:r>
            <a:r>
              <a:rPr lang="de-DE" sz="2200" i="1" dirty="0" smtClean="0"/>
              <a:t>. – </a:t>
            </a:r>
            <a:r>
              <a:rPr lang="de-DE" sz="2200" i="1" dirty="0" smtClean="0"/>
              <a:t>Sport</a:t>
            </a:r>
          </a:p>
          <a:p>
            <a:pPr>
              <a:buNone/>
            </a:pP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	(</a:t>
            </a: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hinterlegt auf DBG-Homepage bei Fach Sport</a:t>
            </a: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buNone/>
            </a:pPr>
            <a:endParaRPr lang="de-DE" sz="2200" dirty="0" smtClean="0"/>
          </a:p>
          <a:p>
            <a:r>
              <a:rPr lang="de-DE" sz="2200" i="1" dirty="0" smtClean="0"/>
              <a:t>Einheitliche Prüfungsanforderungen in der Abiturprüfung – Sport</a:t>
            </a:r>
          </a:p>
          <a:p>
            <a:pPr>
              <a:buNone/>
            </a:pPr>
            <a:endParaRPr lang="de-DE" sz="2200" dirty="0" smtClean="0"/>
          </a:p>
          <a:p>
            <a:r>
              <a:rPr lang="de-DE" sz="2200" i="1" dirty="0" smtClean="0"/>
              <a:t>Verordnung über die Abschlüsse in der gymnasialen Oberstufe,</a:t>
            </a:r>
            <a:br>
              <a:rPr lang="de-DE" sz="2200" i="1" dirty="0" smtClean="0"/>
            </a:br>
            <a:r>
              <a:rPr lang="de-DE" sz="2200" i="1" dirty="0" smtClean="0"/>
              <a:t>im Beruflichen Gymnasium, im Abendgymnasium und im Kolleg (AVO GOBAK)</a:t>
            </a:r>
          </a:p>
          <a:p>
            <a:pPr>
              <a:buNone/>
            </a:pPr>
            <a:endParaRPr lang="de-DE" sz="2200" dirty="0" smtClean="0"/>
          </a:p>
          <a:p>
            <a:r>
              <a:rPr lang="de-DE" sz="2200" i="1" dirty="0" smtClean="0"/>
              <a:t>Kursausschreibungen für die Qualifikationsphase (Ergänzungsfach und Prüfungskurs</a:t>
            </a:r>
            <a:r>
              <a:rPr lang="de-DE" sz="2200" i="1" dirty="0" smtClean="0"/>
              <a:t>)</a:t>
            </a:r>
          </a:p>
          <a:p>
            <a:pPr>
              <a:buNone/>
            </a:pP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hinterlegt auf DBG-Homepage bei Fach Sport</a:t>
            </a:r>
            <a:r>
              <a:rPr lang="de-DE" sz="2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buNone/>
            </a:pPr>
            <a:endParaRPr lang="de-DE" sz="2200" i="1" dirty="0" smtClean="0"/>
          </a:p>
          <a:p>
            <a:r>
              <a:rPr lang="de-DE" sz="2200" dirty="0" smtClean="0"/>
              <a:t>Weitere </a:t>
            </a:r>
            <a:r>
              <a:rPr lang="de-DE" sz="2200" dirty="0" smtClean="0"/>
              <a:t>Verordnungen sind unter </a:t>
            </a:r>
            <a:r>
              <a:rPr lang="de-DE" sz="2200" dirty="0" smtClean="0">
                <a:hlinkClick r:id="rId2"/>
              </a:rPr>
              <a:t>www.schure.de</a:t>
            </a:r>
            <a:r>
              <a:rPr lang="de-DE" sz="2200" dirty="0" smtClean="0"/>
              <a:t> zu finden.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3000" dirty="0" smtClean="0"/>
              <a:t>1. Ablauf in der Einführungsphase</a:t>
            </a:r>
          </a:p>
          <a:p>
            <a:pPr>
              <a:buNone/>
            </a:pPr>
            <a:endParaRPr lang="de-DE" sz="3000" dirty="0" smtClean="0"/>
          </a:p>
          <a:p>
            <a:pPr>
              <a:buNone/>
            </a:pPr>
            <a:r>
              <a:rPr lang="de-DE" sz="3000" dirty="0" smtClean="0"/>
              <a:t>2. </a:t>
            </a:r>
            <a:r>
              <a:rPr lang="de-DE" sz="3200" dirty="0" smtClean="0"/>
              <a:t>Voraussetzungen für die Teilnahme am Prüfungskurs </a:t>
            </a:r>
            <a:endParaRPr lang="de-DE" sz="3000" dirty="0" smtClean="0"/>
          </a:p>
          <a:p>
            <a:pPr>
              <a:buNone/>
            </a:pPr>
            <a:endParaRPr lang="de-DE" sz="3000" dirty="0" smtClean="0"/>
          </a:p>
          <a:p>
            <a:pPr>
              <a:buNone/>
            </a:pPr>
            <a:r>
              <a:rPr lang="de-DE" sz="3000" dirty="0" smtClean="0"/>
              <a:t>3. Ablauf in der Qualifikationsphase</a:t>
            </a:r>
          </a:p>
          <a:p>
            <a:pPr>
              <a:buNone/>
            </a:pPr>
            <a:endParaRPr lang="de-DE" sz="3000" dirty="0" smtClean="0"/>
          </a:p>
          <a:p>
            <a:pPr>
              <a:buNone/>
            </a:pPr>
            <a:r>
              <a:rPr lang="de-DE" sz="3000" dirty="0" smtClean="0"/>
              <a:t>4. Ablauf Abiturprüfung</a:t>
            </a:r>
            <a:endParaRPr lang="de-D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1. Ablauf in der Einführungsphase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643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500" dirty="0" smtClean="0"/>
              <a:t>Belegung des </a:t>
            </a:r>
            <a:r>
              <a:rPr lang="de-DE" sz="2500" b="1" dirty="0" smtClean="0"/>
              <a:t>Theorie-Vorbereitungskurses</a:t>
            </a:r>
            <a:r>
              <a:rPr lang="de-DE" sz="2500" dirty="0" smtClean="0"/>
              <a:t> in der Einführungs-</a:t>
            </a:r>
            <a:r>
              <a:rPr lang="de-DE" sz="2500" dirty="0" err="1" smtClean="0"/>
              <a:t>phase</a:t>
            </a:r>
            <a:r>
              <a:rPr lang="de-DE" sz="2500" dirty="0" smtClean="0"/>
              <a:t>:</a:t>
            </a:r>
          </a:p>
          <a:p>
            <a:pPr marL="90488" indent="269875"/>
            <a:r>
              <a:rPr lang="de-DE" sz="2500" dirty="0" smtClean="0">
                <a:solidFill>
                  <a:schemeClr val="tx1"/>
                </a:solidFill>
              </a:rPr>
              <a:t>zusätzlicher Kurs </a:t>
            </a:r>
            <a:r>
              <a:rPr lang="de-DE" sz="2500" dirty="0" smtClean="0"/>
              <a:t>i.d.R. </a:t>
            </a:r>
            <a:r>
              <a:rPr lang="de-DE" sz="2500" dirty="0" smtClean="0">
                <a:solidFill>
                  <a:schemeClr val="tx1"/>
                </a:solidFill>
              </a:rPr>
              <a:t>im ersten Halbjahr des 11. Jahrgangs</a:t>
            </a:r>
          </a:p>
          <a:p>
            <a:pPr marL="90488" indent="269875"/>
            <a:endParaRPr lang="de-DE" sz="2500" dirty="0" smtClean="0"/>
          </a:p>
          <a:p>
            <a:pPr marL="360363" indent="-269875"/>
            <a:r>
              <a:rPr lang="de-DE" sz="2500" dirty="0" smtClean="0">
                <a:solidFill>
                  <a:schemeClr val="tx1"/>
                </a:solidFill>
              </a:rPr>
              <a:t>Ziel (laut </a:t>
            </a:r>
            <a:r>
              <a:rPr lang="de-DE" sz="2500" i="1" dirty="0" smtClean="0">
                <a:solidFill>
                  <a:schemeClr val="tx1"/>
                </a:solidFill>
              </a:rPr>
              <a:t>KC, S. 8</a:t>
            </a:r>
            <a:r>
              <a:rPr lang="de-DE" sz="2500" dirty="0" smtClean="0">
                <a:solidFill>
                  <a:schemeClr val="tx1"/>
                </a:solidFill>
              </a:rPr>
              <a:t>): „</a:t>
            </a:r>
            <a:r>
              <a:rPr lang="de-DE" sz="2400" dirty="0" smtClean="0"/>
              <a:t>Dieser [</a:t>
            </a:r>
            <a:r>
              <a:rPr lang="de-DE" sz="2400" dirty="0" smtClean="0"/>
              <a:t>Kurs, </a:t>
            </a:r>
            <a:r>
              <a:rPr lang="de-DE" sz="2400" dirty="0" err="1" smtClean="0"/>
              <a:t>d.V</a:t>
            </a:r>
            <a:r>
              <a:rPr lang="de-DE" sz="2400" dirty="0" smtClean="0"/>
              <a:t>.] bereitet </a:t>
            </a:r>
            <a:r>
              <a:rPr lang="de-DE" sz="2400" dirty="0" smtClean="0"/>
              <a:t>im Praxis-Theorie-Verbund auf die Anforderungen im Prüfungsfach Sport und in </a:t>
            </a:r>
            <a:r>
              <a:rPr lang="de-DE" sz="2400" dirty="0" err="1" smtClean="0"/>
              <a:t>grund</a:t>
            </a:r>
            <a:r>
              <a:rPr lang="de-DE" sz="2400" dirty="0" smtClean="0"/>
              <a:t>-legender und exemplarischer Weise auf den Unterricht der Sporttheorie in der Qualifikationsphase vor</a:t>
            </a:r>
            <a:r>
              <a:rPr lang="de-DE" sz="2500" dirty="0" smtClean="0">
                <a:solidFill>
                  <a:schemeClr val="tx1"/>
                </a:solidFill>
              </a:rPr>
              <a:t>.”</a:t>
            </a:r>
            <a:endParaRPr lang="de-DE" sz="2500" dirty="0" smtClean="0">
              <a:solidFill>
                <a:schemeClr val="tx1"/>
              </a:solidFill>
            </a:endParaRPr>
          </a:p>
          <a:p>
            <a:pPr marL="533400" lvl="1">
              <a:buNone/>
            </a:pPr>
            <a:endParaRPr lang="de-DE" sz="800" dirty="0">
              <a:solidFill>
                <a:schemeClr val="tx1"/>
              </a:solidFill>
            </a:endParaRPr>
          </a:p>
          <a:p>
            <a:r>
              <a:rPr lang="de-DE" sz="2500" dirty="0" smtClean="0">
                <a:solidFill>
                  <a:schemeClr val="tx1"/>
                </a:solidFill>
              </a:rPr>
              <a:t>Hinweise: </a:t>
            </a:r>
            <a:r>
              <a:rPr lang="de-DE" sz="2500" dirty="0" smtClean="0"/>
              <a:t>„Ein isolierter Theoriekurs erfüllt diese Funktion nicht. Im Einführungskurs Sporttheorie wird eine Klausur geschrieben. Die Leistungen im Wahlfach Sporttheorie sind nicht versetzungs- und abschlussrelevant, können aber als Ausgleich herangezogen werden” (</a:t>
            </a:r>
            <a:r>
              <a:rPr lang="de-DE" sz="2500" i="1" dirty="0" smtClean="0"/>
              <a:t>KC</a:t>
            </a:r>
            <a:r>
              <a:rPr lang="de-DE" sz="2500" dirty="0" smtClean="0"/>
              <a:t>, S. </a:t>
            </a:r>
            <a:r>
              <a:rPr lang="de-DE" sz="2500" dirty="0" smtClean="0"/>
              <a:t>8</a:t>
            </a:r>
            <a:r>
              <a:rPr lang="de-DE" sz="2500" dirty="0" smtClean="0"/>
              <a:t>)</a:t>
            </a:r>
            <a:endParaRPr lang="de-DE" sz="25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4366" y="361936"/>
            <a:ext cx="8229600" cy="1066800"/>
          </a:xfrm>
        </p:spPr>
        <p:txBody>
          <a:bodyPr/>
          <a:lstStyle/>
          <a:p>
            <a:r>
              <a:rPr lang="de-DE" dirty="0" smtClean="0"/>
              <a:t>1. Ablauf in der Einführungsphase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Themen im Vorbereitungskurs gemäß </a:t>
            </a:r>
            <a:r>
              <a:rPr lang="de-DE" i="1" dirty="0" smtClean="0"/>
              <a:t>KC</a:t>
            </a:r>
            <a:r>
              <a:rPr lang="de-DE" dirty="0" smtClean="0"/>
              <a:t> (S. 41)</a:t>
            </a:r>
            <a:endParaRPr lang="de-DE" i="1" dirty="0" smtClean="0"/>
          </a:p>
          <a:p>
            <a:pPr>
              <a:buNone/>
            </a:pPr>
            <a:endParaRPr lang="de-DE" sz="1100" i="1" dirty="0" smtClean="0"/>
          </a:p>
          <a:p>
            <a:pPr marL="358775" lvl="1" indent="-246063">
              <a:buFont typeface="Arial" pitchFamily="34" charset="0"/>
              <a:buChar char="•"/>
            </a:pPr>
            <a:r>
              <a:rPr lang="de-DE" b="1" i="1" dirty="0" smtClean="0">
                <a:solidFill>
                  <a:schemeClr val="tx1"/>
                </a:solidFill>
              </a:rPr>
              <a:t>Sportbiologische bzw. –physiologische Grundlagen </a:t>
            </a:r>
            <a:r>
              <a:rPr lang="de-DE" dirty="0" smtClean="0">
                <a:solidFill>
                  <a:schemeClr val="tx1"/>
                </a:solidFill>
              </a:rPr>
              <a:t>(Aufbau/Funktion des Bewegungsapparates, der Skelettmuskulatur, Erwärmung etc.)</a:t>
            </a:r>
          </a:p>
          <a:p>
            <a:pPr marL="358775" lvl="1" indent="-246063">
              <a:buNone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358775" lvl="1" indent="-246063">
              <a:buFont typeface="Arial" pitchFamily="34" charset="0"/>
              <a:buChar char="•"/>
            </a:pPr>
            <a:r>
              <a:rPr lang="de-DE" b="1" i="1" dirty="0" smtClean="0">
                <a:solidFill>
                  <a:schemeClr val="tx1"/>
                </a:solidFill>
              </a:rPr>
              <a:t>Trainingswissenschaftliche Grundlagen</a:t>
            </a:r>
          </a:p>
          <a:p>
            <a:pPr marL="358775" lvl="1" indent="-246063">
              <a:buNone/>
            </a:pPr>
            <a:r>
              <a:rPr lang="de-DE" b="1" i="1" dirty="0" smtClean="0">
                <a:solidFill>
                  <a:schemeClr val="tx1"/>
                </a:solidFill>
              </a:rPr>
              <a:t>	</a:t>
            </a:r>
            <a:r>
              <a:rPr lang="de-DE" dirty="0" smtClean="0">
                <a:solidFill>
                  <a:schemeClr val="tx1"/>
                </a:solidFill>
              </a:rPr>
              <a:t>(Grundlagen sportlichen Trainings, Übersicht konditionelle und koordinative Fähigkeiten)</a:t>
            </a:r>
          </a:p>
          <a:p>
            <a:pPr marL="358775" lvl="1" indent="-246063">
              <a:buNone/>
            </a:pPr>
            <a:endParaRPr lang="de-DE" sz="1000" dirty="0" smtClean="0">
              <a:solidFill>
                <a:schemeClr val="tx1"/>
              </a:solidFill>
            </a:endParaRPr>
          </a:p>
          <a:p>
            <a:pPr marL="358775" lvl="1" indent="-246063">
              <a:buFont typeface="Arial" pitchFamily="34" charset="0"/>
              <a:buChar char="•"/>
            </a:pPr>
            <a:r>
              <a:rPr lang="de-DE" b="1" i="1" dirty="0" smtClean="0">
                <a:solidFill>
                  <a:schemeClr val="tx1"/>
                </a:solidFill>
              </a:rPr>
              <a:t>Bewegungswissenschaftliche Grundlagen</a:t>
            </a:r>
          </a:p>
          <a:p>
            <a:pPr marL="358775" lvl="1" indent="-246063">
              <a:buNone/>
            </a:pPr>
            <a:r>
              <a:rPr lang="de-DE" i="1" dirty="0" smtClean="0">
                <a:solidFill>
                  <a:schemeClr val="tx1"/>
                </a:solidFill>
              </a:rPr>
              <a:t>	</a:t>
            </a:r>
            <a:r>
              <a:rPr lang="de-DE" dirty="0" smtClean="0">
                <a:solidFill>
                  <a:schemeClr val="tx1"/>
                </a:solidFill>
              </a:rPr>
              <a:t>(Grundlagen der Bewegungsanalyse)</a:t>
            </a:r>
          </a:p>
          <a:p>
            <a:pPr marL="358775" lvl="1" indent="-246063">
              <a:buNone/>
            </a:pPr>
            <a:endParaRPr lang="de-DE" sz="1000" dirty="0" smtClean="0">
              <a:solidFill>
                <a:schemeClr val="tx1"/>
              </a:solidFill>
            </a:endParaRPr>
          </a:p>
          <a:p>
            <a:pPr marL="358775" lvl="1" indent="-246063">
              <a:buFont typeface="Arial" pitchFamily="34" charset="0"/>
              <a:buChar char="•"/>
            </a:pPr>
            <a:r>
              <a:rPr lang="de-DE" b="1" i="1" dirty="0" smtClean="0">
                <a:solidFill>
                  <a:schemeClr val="tx1"/>
                </a:solidFill>
              </a:rPr>
              <a:t>Sportsoziologische Grundlagen</a:t>
            </a:r>
          </a:p>
          <a:p>
            <a:pPr marL="358775" lvl="1" indent="-246063">
              <a:buNone/>
            </a:pPr>
            <a:r>
              <a:rPr lang="de-DE" i="1" dirty="0" smtClean="0">
                <a:solidFill>
                  <a:schemeClr val="tx1"/>
                </a:solidFill>
              </a:rPr>
              <a:t>	</a:t>
            </a:r>
            <a:r>
              <a:rPr lang="de-DE" dirty="0" smtClean="0">
                <a:solidFill>
                  <a:schemeClr val="tx1"/>
                </a:solidFill>
              </a:rPr>
              <a:t>(Motive/Motivation sportlichen Handelns, Funktionen/ Dysfunktionen des Sports)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714512"/>
          </a:xfrm>
        </p:spPr>
        <p:txBody>
          <a:bodyPr>
            <a:normAutofit/>
          </a:bodyPr>
          <a:lstStyle/>
          <a:p>
            <a:r>
              <a:rPr lang="de-DE" dirty="0" smtClean="0"/>
              <a:t>2. Voraussetzungen für die Teilnahme am Prüfungskurs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/>
          <a:lstStyle/>
          <a:p>
            <a:r>
              <a:rPr lang="de-DE" b="1" dirty="0" smtClean="0"/>
              <a:t>Teilnahme am Vorbereitungskurs </a:t>
            </a:r>
            <a:r>
              <a:rPr lang="de-DE" dirty="0" smtClean="0"/>
              <a:t>im</a:t>
            </a:r>
            <a:r>
              <a:rPr lang="de-DE" b="1" dirty="0" smtClean="0"/>
              <a:t> </a:t>
            </a:r>
            <a:r>
              <a:rPr lang="de-DE" dirty="0" smtClean="0"/>
              <a:t>11</a:t>
            </a:r>
            <a:r>
              <a:rPr lang="de-DE" dirty="0" smtClean="0"/>
              <a:t>. </a:t>
            </a:r>
            <a:r>
              <a:rPr lang="de-DE" dirty="0" smtClean="0"/>
              <a:t>Jahrgang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b="1" dirty="0" smtClean="0"/>
              <a:t>ärztliche Unbedenklichkeitsbescheinigung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bis zu Beginn der Qualifikationsphase (nicht älter als ein halbes Jahr)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3. Ablauf in der Qualifikationsphase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49292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b="1" u="sng" dirty="0" smtClean="0"/>
              <a:t>Sporttheorie (2 Std.)</a:t>
            </a:r>
          </a:p>
          <a:p>
            <a:pPr algn="ctr">
              <a:buNone/>
            </a:pPr>
            <a:endParaRPr lang="de-DE" sz="1000" dirty="0" smtClean="0"/>
          </a:p>
          <a:p>
            <a:r>
              <a:rPr lang="de-DE" dirty="0" smtClean="0"/>
              <a:t>„Der Sporttheorieunterricht beschäftigt sich mit Inhalten aus den Themenbereichen </a:t>
            </a:r>
            <a:r>
              <a:rPr lang="de-DE" b="1" i="1" dirty="0" smtClean="0"/>
              <a:t>Sportbiologie und Trainingswissenschaft</a:t>
            </a:r>
            <a:r>
              <a:rPr lang="de-DE" dirty="0" smtClean="0"/>
              <a:t>, </a:t>
            </a:r>
            <a:r>
              <a:rPr lang="de-DE" b="1" i="1" dirty="0" smtClean="0"/>
              <a:t>Bewegungswissenschaft</a:t>
            </a:r>
            <a:r>
              <a:rPr lang="de-DE" dirty="0" smtClean="0"/>
              <a:t> sowie </a:t>
            </a:r>
            <a:r>
              <a:rPr lang="de-DE" b="1" i="1" dirty="0" smtClean="0"/>
              <a:t>Sport und Gesellschaft</a:t>
            </a:r>
            <a:r>
              <a:rPr lang="de-DE" dirty="0" smtClean="0"/>
              <a:t>” (</a:t>
            </a:r>
            <a:r>
              <a:rPr lang="de-DE" i="1" dirty="0" smtClean="0"/>
              <a:t>KC</a:t>
            </a:r>
            <a:r>
              <a:rPr lang="de-DE" dirty="0" smtClean="0"/>
              <a:t>, S. </a:t>
            </a:r>
            <a:r>
              <a:rPr lang="de-DE" dirty="0" smtClean="0"/>
              <a:t>38f.)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	 	genauere Inhalte sind dem KC zu entnehmen</a:t>
            </a:r>
          </a:p>
          <a:p>
            <a:pPr>
              <a:buNone/>
            </a:pPr>
            <a:r>
              <a:rPr lang="de-DE" dirty="0" smtClean="0"/>
              <a:t>	=&gt; S. 42 ff.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Bewertung des reinen Theorieteils nach Fachkonferenzbeschluss: </a:t>
            </a:r>
            <a:r>
              <a:rPr lang="de-DE" b="1" dirty="0" smtClean="0"/>
              <a:t>eine Klausur pro Halbjahr       </a:t>
            </a:r>
            <a:r>
              <a:rPr lang="de-DE" dirty="0" smtClean="0"/>
              <a:t>(ca. 40%) und </a:t>
            </a:r>
            <a:r>
              <a:rPr lang="de-DE" b="1" dirty="0" smtClean="0"/>
              <a:t>Mitarbeit</a:t>
            </a:r>
            <a:r>
              <a:rPr lang="de-DE" dirty="0" smtClean="0"/>
              <a:t> (ca. 60%)</a:t>
            </a:r>
          </a:p>
          <a:p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714348" y="3643314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3. Ablauf in der Qualifikationsphase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428712"/>
            <a:ext cx="8929718" cy="54292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de-DE" sz="3800" b="1" u="sng" dirty="0" smtClean="0"/>
              <a:t>Sportpraxis (2 Std.)</a:t>
            </a:r>
          </a:p>
          <a:p>
            <a:pPr algn="ctr">
              <a:buNone/>
            </a:pPr>
            <a:endParaRPr lang="de-DE" sz="1300" dirty="0" smtClean="0"/>
          </a:p>
          <a:p>
            <a:r>
              <a:rPr lang="de-DE" sz="3400" dirty="0"/>
              <a:t>ü</a:t>
            </a:r>
            <a:r>
              <a:rPr lang="de-DE" sz="3400" dirty="0" smtClean="0"/>
              <a:t>bergeordnete Bewegungsfelder sind:</a:t>
            </a:r>
          </a:p>
          <a:p>
            <a:pPr lvl="1"/>
            <a:r>
              <a:rPr lang="de-DE" sz="3400" b="1" dirty="0" smtClean="0">
                <a:solidFill>
                  <a:schemeClr val="tx1"/>
                </a:solidFill>
              </a:rPr>
              <a:t>Bewegungsfeldgruppe A (Individualsportarten)</a:t>
            </a:r>
            <a:r>
              <a:rPr lang="de-DE" sz="3400" dirty="0" smtClean="0">
                <a:solidFill>
                  <a:schemeClr val="tx1"/>
                </a:solidFill>
              </a:rPr>
              <a:t>: z.B. Leichtathletik, Turnen</a:t>
            </a:r>
          </a:p>
          <a:p>
            <a:pPr lvl="1"/>
            <a:r>
              <a:rPr lang="de-DE" sz="3400" b="1" dirty="0" smtClean="0">
                <a:solidFill>
                  <a:schemeClr val="tx1"/>
                </a:solidFill>
              </a:rPr>
              <a:t>Bewegungsfeldgruppe B (Partner-/Mannschafts-</a:t>
            </a:r>
            <a:r>
              <a:rPr lang="de-DE" sz="3400" b="1" dirty="0" err="1" smtClean="0">
                <a:solidFill>
                  <a:schemeClr val="tx1"/>
                </a:solidFill>
              </a:rPr>
              <a:t>sportarten</a:t>
            </a:r>
            <a:r>
              <a:rPr lang="de-DE" sz="3400" b="1" dirty="0" smtClean="0">
                <a:solidFill>
                  <a:schemeClr val="tx1"/>
                </a:solidFill>
              </a:rPr>
              <a:t>): </a:t>
            </a:r>
            <a:r>
              <a:rPr lang="de-DE" sz="3400" dirty="0" smtClean="0">
                <a:solidFill>
                  <a:schemeClr val="tx1"/>
                </a:solidFill>
              </a:rPr>
              <a:t>z.B. Fußball, Basketball, Volleyball, Badminton, Tischtennis, Faustball</a:t>
            </a:r>
          </a:p>
          <a:p>
            <a:pPr lvl="1"/>
            <a:endParaRPr lang="de-DE" sz="3400" dirty="0" smtClean="0"/>
          </a:p>
          <a:p>
            <a:r>
              <a:rPr lang="de-DE" sz="3400" dirty="0" smtClean="0"/>
              <a:t>Thematisierung von voraussichtlich </a:t>
            </a:r>
            <a:r>
              <a:rPr lang="de-DE" sz="3400" b="1" dirty="0" smtClean="0"/>
              <a:t>fünf Sportarten</a:t>
            </a:r>
            <a:r>
              <a:rPr lang="de-DE" sz="3400" dirty="0" smtClean="0"/>
              <a:t>, wobei nach </a:t>
            </a:r>
            <a:r>
              <a:rPr lang="de-DE" sz="3400" i="1" dirty="0" smtClean="0"/>
              <a:t>KC</a:t>
            </a:r>
            <a:r>
              <a:rPr lang="de-DE" sz="3400" dirty="0" smtClean="0"/>
              <a:t> gelten muss: „[..] </a:t>
            </a:r>
            <a:r>
              <a:rPr lang="de-DE" sz="3400" b="1" dirty="0" smtClean="0"/>
              <a:t>zwei</a:t>
            </a:r>
            <a:r>
              <a:rPr lang="de-DE" sz="3400" dirty="0" smtClean="0"/>
              <a:t> </a:t>
            </a:r>
            <a:r>
              <a:rPr lang="de-DE" sz="3400" dirty="0"/>
              <a:t>sportpraktische Inhalte aus dem</a:t>
            </a:r>
            <a:r>
              <a:rPr lang="de-DE" sz="3400" b="1" dirty="0"/>
              <a:t> Erfahrungs- </a:t>
            </a:r>
            <a:r>
              <a:rPr lang="de-DE" sz="3400" b="1" dirty="0" smtClean="0"/>
              <a:t>und </a:t>
            </a:r>
            <a:r>
              <a:rPr lang="de-DE" sz="3400" b="1" dirty="0"/>
              <a:t>Lernfeldbereich </a:t>
            </a:r>
            <a:r>
              <a:rPr lang="de-DE" sz="3400" b="1" dirty="0" smtClean="0"/>
              <a:t>A</a:t>
            </a:r>
            <a:r>
              <a:rPr lang="de-DE" sz="3400" dirty="0" smtClean="0"/>
              <a:t> sowie </a:t>
            </a:r>
            <a:r>
              <a:rPr lang="de-DE" sz="3400" b="1" dirty="0"/>
              <a:t>drei sportpraktische </a:t>
            </a:r>
            <a:r>
              <a:rPr lang="de-DE" sz="3400" dirty="0"/>
              <a:t>Inhalte aus dem </a:t>
            </a:r>
            <a:r>
              <a:rPr lang="de-DE" sz="3400" b="1" dirty="0" smtClean="0"/>
              <a:t>Erfahrungs- </a:t>
            </a:r>
            <a:r>
              <a:rPr lang="de-DE" sz="3400" b="1" dirty="0"/>
              <a:t>und Lernfeldbereich B</a:t>
            </a:r>
            <a:r>
              <a:rPr lang="de-DE" sz="3400" dirty="0"/>
              <a:t>, wobei ein </a:t>
            </a:r>
            <a:r>
              <a:rPr lang="de-DE" sz="3400" dirty="0" smtClean="0"/>
              <a:t>Zielschuss- </a:t>
            </a:r>
            <a:r>
              <a:rPr lang="de-DE" sz="3400" dirty="0"/>
              <a:t>und ein Rückschlagspiel enthalten sein </a:t>
            </a:r>
            <a:r>
              <a:rPr lang="de-DE" sz="3400" dirty="0" smtClean="0"/>
              <a:t>müssen.” (</a:t>
            </a:r>
            <a:r>
              <a:rPr lang="de-DE" sz="3400" i="1" dirty="0" smtClean="0"/>
              <a:t>KC</a:t>
            </a:r>
            <a:r>
              <a:rPr lang="de-DE" sz="3400" dirty="0" smtClean="0"/>
              <a:t>, S.10)</a:t>
            </a:r>
          </a:p>
          <a:p>
            <a:endParaRPr lang="de-DE" sz="34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3. Ablauf in der Qualifikationsphase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578645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de-DE" b="1" u="sng" dirty="0" smtClean="0"/>
          </a:p>
          <a:p>
            <a:pPr algn="ctr">
              <a:buNone/>
            </a:pPr>
            <a:r>
              <a:rPr lang="de-DE" b="1" u="sng" dirty="0" smtClean="0"/>
              <a:t>Sportpraxis (2 Std.)</a:t>
            </a:r>
          </a:p>
          <a:p>
            <a:pPr algn="ctr">
              <a:buNone/>
            </a:pPr>
            <a:endParaRPr lang="de-DE" sz="1000" dirty="0" smtClean="0"/>
          </a:p>
          <a:p>
            <a:r>
              <a:rPr lang="de-DE" dirty="0" smtClean="0"/>
              <a:t>Thematische Schwerpunkte und Anforderungen können (wie auch für Ergänzungsfächer) in den Kursausschreibungen  online </a:t>
            </a:r>
            <a:r>
              <a:rPr lang="de-DE" dirty="0" smtClean="0"/>
              <a:t>auf der Homepage des DBGs eingesehen werden (Unterricht -&gt; Fächer -&gt; Sport).</a:t>
            </a:r>
            <a:endParaRPr lang="de-DE" dirty="0" smtClean="0"/>
          </a:p>
          <a:p>
            <a:r>
              <a:rPr lang="de-DE" dirty="0" smtClean="0"/>
              <a:t>Bewertung der Sportpraxis: </a:t>
            </a:r>
            <a:r>
              <a:rPr lang="de-DE" b="1" dirty="0" smtClean="0"/>
              <a:t>abiturnahe Bewertungsstrukturen </a:t>
            </a:r>
            <a:r>
              <a:rPr lang="de-DE" dirty="0" smtClean="0"/>
              <a:t>(z.B.  unterschiedliche Prüfungsteile; Wertetabellen des EPAs</a:t>
            </a:r>
            <a:r>
              <a:rPr lang="de-DE" dirty="0" smtClean="0"/>
              <a:t>)</a:t>
            </a:r>
          </a:p>
          <a:p>
            <a:endParaRPr lang="de-DE" sz="1000" dirty="0" smtClean="0"/>
          </a:p>
          <a:p>
            <a:r>
              <a:rPr lang="de-DE" dirty="0" smtClean="0"/>
              <a:t>Festlegung der sportpraktischen Inhalte wird sich weitestgehend nach </a:t>
            </a:r>
            <a:r>
              <a:rPr lang="de-DE" b="1" dirty="0" smtClean="0"/>
              <a:t>Prüfungswünschen</a:t>
            </a:r>
            <a:r>
              <a:rPr lang="de-DE" dirty="0" smtClean="0"/>
              <a:t> der Schülerinnen und Schüler sowie </a:t>
            </a:r>
            <a:r>
              <a:rPr lang="de-DE" b="1" dirty="0" smtClean="0"/>
              <a:t>unterrichtlicher Realisierbarkeit </a:t>
            </a:r>
            <a:r>
              <a:rPr lang="de-DE" dirty="0" smtClean="0"/>
              <a:t>richten.</a:t>
            </a:r>
          </a:p>
          <a:p>
            <a:pPr>
              <a:buNone/>
            </a:pPr>
            <a:endParaRPr lang="de-DE" sz="1000" dirty="0" smtClean="0"/>
          </a:p>
          <a:p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Sportarten der Prüfung 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müssen Bestandteil des Unterrichtes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sein =&gt; ggf. zusätzliche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unbenotete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Teilnahme an einem Ergänzungsfach, dies kann aus organisatorischen Gründen nicht garantiert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werden, da es abhängig von individuellen Stundenplänen ist.</a:t>
            </a: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sz="20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3. Ablauf in der Qualifikationsphase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578645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b="1" u="sng" dirty="0" smtClean="0"/>
          </a:p>
          <a:p>
            <a:pPr algn="ctr">
              <a:buNone/>
            </a:pPr>
            <a:r>
              <a:rPr lang="de-DE" b="1" u="sng" dirty="0" smtClean="0"/>
              <a:t>Theorie-Praxis-Verbund</a:t>
            </a:r>
          </a:p>
          <a:p>
            <a:r>
              <a:rPr lang="de-DE" dirty="0" smtClean="0"/>
              <a:t>theoretische Betrachtung der erlebten Praxis</a:t>
            </a:r>
          </a:p>
          <a:p>
            <a:pPr>
              <a:buNone/>
            </a:pPr>
            <a:endParaRPr lang="de-DE" sz="1000" dirty="0" smtClean="0"/>
          </a:p>
          <a:p>
            <a:r>
              <a:rPr lang="de-DE" dirty="0" smtClean="0"/>
              <a:t>Erprobung theoretischer Aspekte in der Praxis</a:t>
            </a:r>
          </a:p>
          <a:p>
            <a:endParaRPr lang="de-DE" sz="1000" dirty="0"/>
          </a:p>
          <a:p>
            <a:pPr algn="ctr">
              <a:buNone/>
            </a:pPr>
            <a:r>
              <a:rPr lang="de-DE" b="1" u="sng" dirty="0" smtClean="0"/>
              <a:t>Gesamtbewertung des Faches</a:t>
            </a:r>
          </a:p>
          <a:p>
            <a:r>
              <a:rPr lang="de-DE" b="1" dirty="0" smtClean="0"/>
              <a:t>50% praktische  sowie  50% theoretische </a:t>
            </a:r>
            <a:r>
              <a:rPr lang="de-DE" b="1" dirty="0" err="1" smtClean="0"/>
              <a:t>Teilnote</a:t>
            </a:r>
            <a:endParaRPr lang="de-DE" b="1" dirty="0" smtClean="0"/>
          </a:p>
          <a:p>
            <a:endParaRPr lang="de-DE" sz="1000" b="1" dirty="0"/>
          </a:p>
          <a:p>
            <a:r>
              <a:rPr lang="de-DE" b="1" dirty="0" smtClean="0"/>
              <a:t>Hinweis: Es ist ein </a:t>
            </a:r>
            <a:r>
              <a:rPr lang="de-DE" b="1" i="1" dirty="0" smtClean="0"/>
              <a:t>Ersatzfach </a:t>
            </a:r>
            <a:r>
              <a:rPr lang="de-DE" b="1" dirty="0" smtClean="0"/>
              <a:t>(für P5) festzulegen (für langanhaltende Verletzung und </a:t>
            </a:r>
            <a:r>
              <a:rPr lang="de-DE" b="1" dirty="0" err="1" smtClean="0"/>
              <a:t>folgliche</a:t>
            </a:r>
            <a:r>
              <a:rPr lang="de-DE" b="1" dirty="0" smtClean="0"/>
              <a:t> Aufgabe des Prüfungsfaches Sport); evtl. zusätzlicher Kurs</a:t>
            </a:r>
          </a:p>
          <a:p>
            <a:pPr>
              <a:buNone/>
            </a:pPr>
            <a:r>
              <a:rPr lang="de-DE" b="1" dirty="0" smtClean="0"/>
              <a:t>	      ggf. individuell mit Herrn </a:t>
            </a:r>
            <a:r>
              <a:rPr lang="de-DE" b="1" dirty="0" smtClean="0"/>
              <a:t>van </a:t>
            </a:r>
            <a:r>
              <a:rPr lang="de-DE" b="1" dirty="0" err="1" smtClean="0"/>
              <a:t>Duijn</a:t>
            </a:r>
            <a:r>
              <a:rPr lang="de-DE" b="1" dirty="0" smtClean="0"/>
              <a:t> zu </a:t>
            </a:r>
            <a:r>
              <a:rPr lang="de-DE" b="1" dirty="0" smtClean="0"/>
              <a:t>klären</a:t>
            </a:r>
          </a:p>
          <a:p>
            <a:endParaRPr lang="de-DE" b="1" dirty="0" smtClean="0"/>
          </a:p>
        </p:txBody>
      </p:sp>
      <p:sp>
        <p:nvSpPr>
          <p:cNvPr id="4" name="Pfeil nach rechts 3"/>
          <p:cNvSpPr/>
          <p:nvPr/>
        </p:nvSpPr>
        <p:spPr>
          <a:xfrm>
            <a:off x="642910" y="5929330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Test">
      <a:dk1>
        <a:srgbClr val="000000"/>
      </a:dk1>
      <a:lt1>
        <a:sysClr val="window" lastClr="FFFFFF"/>
      </a:lt1>
      <a:dk2>
        <a:srgbClr val="000000"/>
      </a:dk2>
      <a:lt2>
        <a:srgbClr val="DEDEDE"/>
      </a:lt2>
      <a:accent1>
        <a:srgbClr val="BFE4FF"/>
      </a:accent1>
      <a:accent2>
        <a:srgbClr val="7FC9FF"/>
      </a:accent2>
      <a:accent3>
        <a:srgbClr val="40AFFF"/>
      </a:accent3>
      <a:accent4>
        <a:srgbClr val="005390"/>
      </a:accent4>
      <a:accent5>
        <a:srgbClr val="000000"/>
      </a:accent5>
      <a:accent6>
        <a:srgbClr val="000000"/>
      </a:accent6>
      <a:hlink>
        <a:srgbClr val="0070C0"/>
      </a:hlink>
      <a:folHlink>
        <a:srgbClr val="0070C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650</Words>
  <Application>Microsoft Office PowerPoint</Application>
  <PresentationFormat>Bildschirmpräsentation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Rhea</vt:lpstr>
      <vt:lpstr>Erste Informationen und Eindrücke  zu Sport als Prüfungsfach (P5)  Stand: 10.10.2020 </vt:lpstr>
      <vt:lpstr>Gliederung</vt:lpstr>
      <vt:lpstr>1. Ablauf in der Einführungsphase</vt:lpstr>
      <vt:lpstr>1. Ablauf in der Einführungsphase</vt:lpstr>
      <vt:lpstr>2. Voraussetzungen für die Teilnahme am Prüfungskurs </vt:lpstr>
      <vt:lpstr>3. Ablauf in der Qualifikationsphase</vt:lpstr>
      <vt:lpstr>3. Ablauf in der Qualifikationsphase</vt:lpstr>
      <vt:lpstr>3. Ablauf in der Qualifikationsphase</vt:lpstr>
      <vt:lpstr>3. Ablauf in der Qualifikationsphase</vt:lpstr>
      <vt:lpstr>4. Ablauf Abiturprüfung</vt:lpstr>
      <vt:lpstr>4. Ablauf Abiturprüfung</vt:lpstr>
      <vt:lpstr>4. Ablauf Abiturprüfung</vt:lpstr>
      <vt:lpstr>Relevante Informationsquellen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als Prüfungsfach</dc:title>
  <dc:creator>Roman</dc:creator>
  <cp:lastModifiedBy>Roman Wöhlecke-Klimas</cp:lastModifiedBy>
  <cp:revision>60</cp:revision>
  <dcterms:created xsi:type="dcterms:W3CDTF">2015-11-05T07:16:31Z</dcterms:created>
  <dcterms:modified xsi:type="dcterms:W3CDTF">2020-10-10T11:37:10Z</dcterms:modified>
</cp:coreProperties>
</file>